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4" r:id="rId2"/>
    <p:sldId id="300" r:id="rId3"/>
    <p:sldId id="295" r:id="rId4"/>
    <p:sldId id="398" r:id="rId5"/>
    <p:sldId id="301" r:id="rId6"/>
    <p:sldId id="403" r:id="rId7"/>
    <p:sldId id="404" r:id="rId8"/>
    <p:sldId id="393" r:id="rId9"/>
    <p:sldId id="405" r:id="rId10"/>
    <p:sldId id="302" r:id="rId11"/>
    <p:sldId id="323" r:id="rId12"/>
    <p:sldId id="324" r:id="rId13"/>
    <p:sldId id="322" r:id="rId14"/>
    <p:sldId id="390" r:id="rId15"/>
    <p:sldId id="345" r:id="rId16"/>
    <p:sldId id="357" r:id="rId17"/>
    <p:sldId id="358" r:id="rId18"/>
    <p:sldId id="359" r:id="rId19"/>
    <p:sldId id="360" r:id="rId20"/>
    <p:sldId id="371" r:id="rId21"/>
    <p:sldId id="366" r:id="rId22"/>
    <p:sldId id="328" r:id="rId23"/>
    <p:sldId id="329" r:id="rId24"/>
    <p:sldId id="372" r:id="rId25"/>
    <p:sldId id="340" r:id="rId26"/>
    <p:sldId id="373" r:id="rId27"/>
    <p:sldId id="337" r:id="rId28"/>
    <p:sldId id="374" r:id="rId29"/>
    <p:sldId id="338" r:id="rId30"/>
    <p:sldId id="369" r:id="rId31"/>
    <p:sldId id="370" r:id="rId32"/>
    <p:sldId id="351" r:id="rId33"/>
    <p:sldId id="397" r:id="rId34"/>
    <p:sldId id="354" r:id="rId35"/>
    <p:sldId id="352" r:id="rId36"/>
    <p:sldId id="355" r:id="rId37"/>
    <p:sldId id="35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B922"/>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1" autoAdjust="0"/>
    <p:restoredTop sz="89427" autoAdjust="0"/>
  </p:normalViewPr>
  <p:slideViewPr>
    <p:cSldViewPr>
      <p:cViewPr>
        <p:scale>
          <a:sx n="100" d="100"/>
          <a:sy n="100" d="100"/>
        </p:scale>
        <p:origin x="-438" y="13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92AD4D-822E-4CBE-8F80-83633046C2D2}" type="datetimeFigureOut">
              <a:rPr lang="en-US" smtClean="0"/>
              <a:pPr/>
              <a:t>3/19/2014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3E6D4A-0EBD-4B5A-AD91-4DA0B9F98B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3E6D4A-0EBD-4B5A-AD91-4DA0B9F98BA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4F133C-B55F-4D87-9302-B66E883435EB}"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BAD7F-F062-4A8B-9B03-CC1A6AC8BC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F133C-B55F-4D87-9302-B66E883435EB}"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BAD7F-F062-4A8B-9B03-CC1A6AC8BC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F133C-B55F-4D87-9302-B66E883435EB}"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BAD7F-F062-4A8B-9B03-CC1A6AC8BC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F133C-B55F-4D87-9302-B66E883435EB}"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BAD7F-F062-4A8B-9B03-CC1A6AC8BC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F133C-B55F-4D87-9302-B66E883435EB}"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BAD7F-F062-4A8B-9B03-CC1A6AC8BC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4F133C-B55F-4D87-9302-B66E883435EB}"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BAD7F-F062-4A8B-9B03-CC1A6AC8BC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4F133C-B55F-4D87-9302-B66E883435EB}" type="datetimeFigureOut">
              <a:rPr lang="en-US" smtClean="0"/>
              <a:pPr/>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BAD7F-F062-4A8B-9B03-CC1A6AC8BC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4F133C-B55F-4D87-9302-B66E883435EB}" type="datetimeFigureOut">
              <a:rPr lang="en-US" smtClean="0"/>
              <a:pPr/>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BAD7F-F062-4A8B-9B03-CC1A6AC8BC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F133C-B55F-4D87-9302-B66E883435EB}" type="datetimeFigureOut">
              <a:rPr lang="en-US" smtClean="0"/>
              <a:pPr/>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BAD7F-F062-4A8B-9B03-CC1A6AC8BC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F133C-B55F-4D87-9302-B66E883435EB}"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BAD7F-F062-4A8B-9B03-CC1A6AC8BC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4F133C-B55F-4D87-9302-B66E883435EB}"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BAD7F-F062-4A8B-9B03-CC1A6AC8BC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25000">
              <a:schemeClr val="accent1">
                <a:lumMod val="75000"/>
              </a:schemeClr>
            </a:gs>
            <a:gs pos="75000">
              <a:srgbClr val="0087E6"/>
            </a:gs>
            <a:gs pos="100000">
              <a:srgbClr val="005CBF"/>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F133C-B55F-4D87-9302-B66E883435EB}" type="datetimeFigureOut">
              <a:rPr lang="en-US" smtClean="0"/>
              <a:pPr/>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BAD7F-F062-4A8B-9B03-CC1A6AC8BC1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WCC 1943.jpg"/>
          <p:cNvPicPr>
            <a:picLocks noChangeAspect="1"/>
          </p:cNvPicPr>
          <p:nvPr/>
        </p:nvPicPr>
        <p:blipFill>
          <a:blip r:embed="rId2" cstate="print"/>
          <a:stretch>
            <a:fillRect/>
          </a:stretch>
        </p:blipFill>
        <p:spPr>
          <a:xfrm>
            <a:off x="198620" y="936879"/>
            <a:ext cx="8763000" cy="5844921"/>
          </a:xfrm>
          <a:prstGeom prst="rect">
            <a:avLst/>
          </a:prstGeom>
        </p:spPr>
      </p:pic>
      <p:sp>
        <p:nvSpPr>
          <p:cNvPr id="5" name="TextBox 4"/>
          <p:cNvSpPr txBox="1"/>
          <p:nvPr/>
        </p:nvSpPr>
        <p:spPr>
          <a:xfrm>
            <a:off x="463060" y="152400"/>
            <a:ext cx="8400185"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7" name="TextBox 6"/>
          <p:cNvSpPr txBox="1"/>
          <p:nvPr/>
        </p:nvSpPr>
        <p:spPr>
          <a:xfrm>
            <a:off x="307751" y="6154579"/>
            <a:ext cx="5407249" cy="246221"/>
          </a:xfrm>
          <a:prstGeom prst="rect">
            <a:avLst/>
          </a:prstGeom>
          <a:noFill/>
        </p:spPr>
        <p:txBody>
          <a:bodyPr wrap="none" rtlCol="0">
            <a:spAutoFit/>
          </a:bodyPr>
          <a:lstStyle/>
          <a:p>
            <a:r>
              <a:rPr lang="en-US" sz="1000" b="1" dirty="0" smtClean="0">
                <a:solidFill>
                  <a:srgbClr val="FFFF00"/>
                </a:solidFill>
              </a:rPr>
              <a:t>Copyright:  Bear Trust International, Alaska Wildlife Conservation Center, Inspired Classroom 2012</a:t>
            </a:r>
          </a:p>
        </p:txBody>
      </p:sp>
      <p:pic>
        <p:nvPicPr>
          <p:cNvPr id="8" name="Picture 108" descr="AWCC_logo_blk_large.jpg"/>
          <p:cNvPicPr>
            <a:picLocks noChangeAspect="1"/>
          </p:cNvPicPr>
          <p:nvPr/>
        </p:nvPicPr>
        <p:blipFill>
          <a:blip r:embed="rId3" cstate="print">
            <a:clrChange>
              <a:clrFrom>
                <a:srgbClr val="FFFFFF"/>
              </a:clrFrom>
              <a:clrTo>
                <a:srgbClr val="FFFFFF">
                  <a:alpha val="0"/>
                </a:srgbClr>
              </a:clrTo>
            </a:clrChange>
            <a:lum bright="70000" contrast="-70000"/>
          </a:blip>
          <a:srcRect/>
          <a:stretch>
            <a:fillRect/>
          </a:stretch>
        </p:blipFill>
        <p:spPr bwMode="auto">
          <a:xfrm>
            <a:off x="7807000" y="5105400"/>
            <a:ext cx="1108400" cy="1054502"/>
          </a:xfrm>
          <a:prstGeom prst="rect">
            <a:avLst/>
          </a:prstGeom>
          <a:noFill/>
          <a:ln w="9525">
            <a:noFill/>
            <a:miter lim="800000"/>
            <a:headEnd/>
            <a:tailEnd/>
          </a:ln>
        </p:spPr>
      </p:pic>
      <p:pic>
        <p:nvPicPr>
          <p:cNvPr id="9" name="Picture 8" descr="Bear Trust logo.jpg"/>
          <p:cNvPicPr>
            <a:picLocks noChangeAspect="1"/>
          </p:cNvPicPr>
          <p:nvPr/>
        </p:nvPicPr>
        <p:blipFill>
          <a:blip r:embed="rId4" cstate="print">
            <a:clrChange>
              <a:clrFrom>
                <a:srgbClr val="FFFFFF"/>
              </a:clrFrom>
              <a:clrTo>
                <a:srgbClr val="FFFFFF">
                  <a:alpha val="0"/>
                </a:srgbClr>
              </a:clrTo>
            </a:clrChange>
            <a:lum bright="70000" contrast="-70000"/>
          </a:blip>
          <a:stretch>
            <a:fillRect/>
          </a:stretch>
        </p:blipFill>
        <p:spPr>
          <a:xfrm>
            <a:off x="6553200" y="5364410"/>
            <a:ext cx="1070183" cy="871695"/>
          </a:xfrm>
          <a:prstGeom prst="rect">
            <a:avLst/>
          </a:prstGeom>
        </p:spPr>
      </p:pic>
      <p:sp>
        <p:nvSpPr>
          <p:cNvPr id="10" name="TextBox 9"/>
          <p:cNvSpPr txBox="1"/>
          <p:nvPr/>
        </p:nvSpPr>
        <p:spPr>
          <a:xfrm>
            <a:off x="300730" y="6306979"/>
            <a:ext cx="3496470" cy="246221"/>
          </a:xfrm>
          <a:prstGeom prst="rect">
            <a:avLst/>
          </a:prstGeom>
          <a:noFill/>
        </p:spPr>
        <p:txBody>
          <a:bodyPr wrap="none" rtlCol="0">
            <a:spAutoFit/>
          </a:bodyPr>
          <a:lstStyle/>
          <a:p>
            <a:r>
              <a:rPr lang="en-US" sz="1000" b="1" dirty="0" smtClean="0"/>
              <a:t>Photos of wood bison generously donated by Doug Lindstrand</a:t>
            </a:r>
            <a:endParaRPr lang="en-US" sz="1000" b="1" dirty="0"/>
          </a:p>
        </p:txBody>
      </p:sp>
      <p:sp>
        <p:nvSpPr>
          <p:cNvPr id="13" name="TextBox 12"/>
          <p:cNvSpPr txBox="1"/>
          <p:nvPr/>
        </p:nvSpPr>
        <p:spPr>
          <a:xfrm>
            <a:off x="307980" y="6474023"/>
            <a:ext cx="4780476" cy="246221"/>
          </a:xfrm>
          <a:prstGeom prst="rect">
            <a:avLst/>
          </a:prstGeom>
          <a:noFill/>
        </p:spPr>
        <p:txBody>
          <a:bodyPr wrap="none" rtlCol="0">
            <a:spAutoFit/>
          </a:bodyPr>
          <a:lstStyle/>
          <a:p>
            <a:r>
              <a:rPr lang="en-US" sz="1000" b="1" dirty="0" smtClean="0"/>
              <a:t>Power point slide show created by Melissa </a:t>
            </a:r>
            <a:r>
              <a:rPr lang="en-US" sz="1000" b="1" dirty="0" smtClean="0"/>
              <a:t>Reynolds-Hogland/Bear Trust </a:t>
            </a:r>
            <a:r>
              <a:rPr lang="en-US" sz="1000" b="1" dirty="0" smtClean="0"/>
              <a:t>International</a:t>
            </a:r>
            <a:endParaRPr lang="en-US" sz="1000" b="1" dirty="0"/>
          </a:p>
        </p:txBody>
      </p:sp>
      <p:pic>
        <p:nvPicPr>
          <p:cNvPr id="14" name="Picture 13" descr="InspiredClassroomLogo (3).jpg"/>
          <p:cNvPicPr>
            <a:picLocks noChangeAspect="1"/>
          </p:cNvPicPr>
          <p:nvPr/>
        </p:nvPicPr>
        <p:blipFill>
          <a:blip r:embed="rId5" cstate="print"/>
          <a:stretch>
            <a:fillRect/>
          </a:stretch>
        </p:blipFill>
        <p:spPr>
          <a:xfrm>
            <a:off x="7162800" y="6324600"/>
            <a:ext cx="1219200" cy="304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oodbison_largemap.jpg"/>
          <p:cNvPicPr>
            <a:picLocks noChangeAspect="1"/>
          </p:cNvPicPr>
          <p:nvPr/>
        </p:nvPicPr>
        <p:blipFill>
          <a:blip r:embed="rId3" cstate="print"/>
          <a:srcRect l="3087" t="4062" r="4305" b="18765"/>
          <a:stretch>
            <a:fillRect/>
          </a:stretch>
        </p:blipFill>
        <p:spPr>
          <a:xfrm>
            <a:off x="3962400" y="2819400"/>
            <a:ext cx="4572000" cy="2895600"/>
          </a:xfrm>
          <a:prstGeom prst="rect">
            <a:avLst/>
          </a:prstGeom>
        </p:spPr>
      </p:pic>
      <p:sp>
        <p:nvSpPr>
          <p:cNvPr id="13" name="TextBox 12"/>
          <p:cNvSpPr txBox="1"/>
          <p:nvPr/>
        </p:nvSpPr>
        <p:spPr>
          <a:xfrm>
            <a:off x="3581400" y="762000"/>
            <a:ext cx="6062004" cy="2308324"/>
          </a:xfrm>
          <a:prstGeom prst="rect">
            <a:avLst/>
          </a:prstGeom>
          <a:noFill/>
        </p:spPr>
        <p:txBody>
          <a:bodyPr wrap="square" rtlCol="0">
            <a:spAutoFit/>
          </a:bodyPr>
          <a:lstStyle/>
          <a:p>
            <a:r>
              <a:rPr lang="en-US" sz="2400" dirty="0" smtClean="0"/>
              <a:t>As soon as this special rule is figured out, </a:t>
            </a:r>
          </a:p>
          <a:p>
            <a:r>
              <a:rPr lang="en-US" sz="2400" dirty="0" smtClean="0"/>
              <a:t>the plan is to restore the captive wood </a:t>
            </a:r>
          </a:p>
          <a:p>
            <a:r>
              <a:rPr lang="en-US" sz="2400" dirty="0" smtClean="0"/>
              <a:t>bison herd that is living at Alaska Wildlife Conservation Center back into portions of </a:t>
            </a:r>
          </a:p>
          <a:p>
            <a:r>
              <a:rPr lang="en-US" sz="2400" dirty="0" smtClean="0"/>
              <a:t>the </a:t>
            </a:r>
            <a:r>
              <a:rPr lang="en-US" sz="2400" b="1" dirty="0" smtClean="0">
                <a:solidFill>
                  <a:srgbClr val="FFFF00"/>
                </a:solidFill>
                <a:effectLst>
                  <a:outerShdw blurRad="38100" dist="38100" dir="2700000" algn="tl">
                    <a:srgbClr val="000000">
                      <a:alpha val="43137"/>
                    </a:srgbClr>
                  </a:outerShdw>
                </a:effectLst>
              </a:rPr>
              <a:t>historic wood bison range </a:t>
            </a:r>
            <a:r>
              <a:rPr lang="en-US" sz="2400" dirty="0" smtClean="0"/>
              <a:t>in Alaska</a:t>
            </a:r>
          </a:p>
          <a:p>
            <a:endParaRPr lang="en-US" sz="2400" b="1" dirty="0"/>
          </a:p>
        </p:txBody>
      </p:sp>
      <p:pic>
        <p:nvPicPr>
          <p:cNvPr id="17" name="Picture 16" descr="AWCC 311.jpg"/>
          <p:cNvPicPr>
            <a:picLocks noChangeAspect="1"/>
          </p:cNvPicPr>
          <p:nvPr/>
        </p:nvPicPr>
        <p:blipFill>
          <a:blip r:embed="rId4" cstate="print"/>
          <a:stretch>
            <a:fillRect/>
          </a:stretch>
        </p:blipFill>
        <p:spPr>
          <a:xfrm>
            <a:off x="6553200" y="3581400"/>
            <a:ext cx="304800" cy="457200"/>
          </a:xfrm>
          <a:prstGeom prst="rect">
            <a:avLst/>
          </a:prstGeom>
        </p:spPr>
      </p:pic>
      <p:sp>
        <p:nvSpPr>
          <p:cNvPr id="20" name="TextBox 19"/>
          <p:cNvSpPr txBox="1"/>
          <p:nvPr/>
        </p:nvSpPr>
        <p:spPr>
          <a:xfrm>
            <a:off x="5257800" y="4267200"/>
            <a:ext cx="397866" cy="1200329"/>
          </a:xfrm>
          <a:prstGeom prst="rect">
            <a:avLst/>
          </a:prstGeom>
          <a:noFill/>
        </p:spPr>
        <p:txBody>
          <a:bodyPr wrap="square" rtlCol="0">
            <a:spAutoFit/>
          </a:bodyPr>
          <a:lstStyle/>
          <a:p>
            <a:r>
              <a:rPr lang="en-US" sz="7200" b="1" dirty="0" smtClean="0">
                <a:solidFill>
                  <a:srgbClr val="C00000"/>
                </a:solidFill>
              </a:rPr>
              <a:t>?</a:t>
            </a:r>
            <a:endParaRPr lang="en-US" sz="7200" b="1" dirty="0">
              <a:solidFill>
                <a:srgbClr val="C00000"/>
              </a:solidFill>
            </a:endParaRPr>
          </a:p>
        </p:txBody>
      </p:sp>
      <p:sp>
        <p:nvSpPr>
          <p:cNvPr id="21" name="TextBox 20"/>
          <p:cNvSpPr txBox="1"/>
          <p:nvPr/>
        </p:nvSpPr>
        <p:spPr>
          <a:xfrm>
            <a:off x="6002934" y="3676471"/>
            <a:ext cx="397866" cy="1200329"/>
          </a:xfrm>
          <a:prstGeom prst="rect">
            <a:avLst/>
          </a:prstGeom>
          <a:noFill/>
        </p:spPr>
        <p:txBody>
          <a:bodyPr wrap="square" rtlCol="0">
            <a:spAutoFit/>
          </a:bodyPr>
          <a:lstStyle/>
          <a:p>
            <a:r>
              <a:rPr lang="en-US" sz="7200" b="1" dirty="0" smtClean="0">
                <a:solidFill>
                  <a:srgbClr val="C00000"/>
                </a:solidFill>
              </a:rPr>
              <a:t>?</a:t>
            </a:r>
            <a:endParaRPr lang="en-US" sz="7200" b="1" dirty="0">
              <a:solidFill>
                <a:srgbClr val="C00000"/>
              </a:solidFill>
            </a:endParaRPr>
          </a:p>
        </p:txBody>
      </p:sp>
      <p:sp>
        <p:nvSpPr>
          <p:cNvPr id="22" name="TextBox 21"/>
          <p:cNvSpPr txBox="1"/>
          <p:nvPr/>
        </p:nvSpPr>
        <p:spPr>
          <a:xfrm>
            <a:off x="6248400" y="4286071"/>
            <a:ext cx="397866" cy="1200329"/>
          </a:xfrm>
          <a:prstGeom prst="rect">
            <a:avLst/>
          </a:prstGeom>
          <a:noFill/>
        </p:spPr>
        <p:txBody>
          <a:bodyPr wrap="square" rtlCol="0">
            <a:spAutoFit/>
          </a:bodyPr>
          <a:lstStyle/>
          <a:p>
            <a:r>
              <a:rPr lang="en-US" sz="7200" b="1" dirty="0" smtClean="0">
                <a:solidFill>
                  <a:srgbClr val="C00000"/>
                </a:solidFill>
              </a:rPr>
              <a:t>?</a:t>
            </a:r>
            <a:endParaRPr lang="en-US" sz="7200" b="1" dirty="0">
              <a:solidFill>
                <a:srgbClr val="C00000"/>
              </a:solidFill>
            </a:endParaRPr>
          </a:p>
        </p:txBody>
      </p:sp>
      <p:sp>
        <p:nvSpPr>
          <p:cNvPr id="24" name="TextBox 23"/>
          <p:cNvSpPr txBox="1"/>
          <p:nvPr/>
        </p:nvSpPr>
        <p:spPr>
          <a:xfrm>
            <a:off x="6520542" y="3777342"/>
            <a:ext cx="397866" cy="1200329"/>
          </a:xfrm>
          <a:prstGeom prst="rect">
            <a:avLst/>
          </a:prstGeom>
          <a:noFill/>
        </p:spPr>
        <p:txBody>
          <a:bodyPr wrap="square" rtlCol="0">
            <a:spAutoFit/>
          </a:bodyPr>
          <a:lstStyle/>
          <a:p>
            <a:r>
              <a:rPr lang="en-US" sz="7200" b="1" dirty="0" smtClean="0">
                <a:solidFill>
                  <a:srgbClr val="C00000"/>
                </a:solidFill>
              </a:rPr>
              <a:t>?</a:t>
            </a:r>
            <a:endParaRPr lang="en-US" sz="7200" b="1" dirty="0">
              <a:solidFill>
                <a:srgbClr val="C00000"/>
              </a:solidFill>
            </a:endParaRPr>
          </a:p>
        </p:txBody>
      </p:sp>
      <p:pic>
        <p:nvPicPr>
          <p:cNvPr id="27" name="Picture 26" descr="AWCC 311.jpg"/>
          <p:cNvPicPr>
            <a:picLocks noChangeAspect="1"/>
          </p:cNvPicPr>
          <p:nvPr/>
        </p:nvPicPr>
        <p:blipFill>
          <a:blip r:embed="rId4" cstate="print"/>
          <a:stretch>
            <a:fillRect/>
          </a:stretch>
        </p:blipFill>
        <p:spPr>
          <a:xfrm>
            <a:off x="6019800" y="4724400"/>
            <a:ext cx="304800" cy="457200"/>
          </a:xfrm>
          <a:prstGeom prst="rect">
            <a:avLst/>
          </a:prstGeom>
        </p:spPr>
      </p:pic>
      <p:pic>
        <p:nvPicPr>
          <p:cNvPr id="28" name="Picture 27" descr="AWCC 311.jpg"/>
          <p:cNvPicPr>
            <a:picLocks noChangeAspect="1"/>
          </p:cNvPicPr>
          <p:nvPr/>
        </p:nvPicPr>
        <p:blipFill>
          <a:blip r:embed="rId4" cstate="print"/>
          <a:stretch>
            <a:fillRect/>
          </a:stretch>
        </p:blipFill>
        <p:spPr>
          <a:xfrm>
            <a:off x="7010400" y="4038600"/>
            <a:ext cx="304800" cy="457200"/>
          </a:xfrm>
          <a:prstGeom prst="rect">
            <a:avLst/>
          </a:prstGeom>
        </p:spPr>
      </p:pic>
      <p:pic>
        <p:nvPicPr>
          <p:cNvPr id="35" name="Picture 34" descr="AWCC 311.jpg"/>
          <p:cNvPicPr>
            <a:picLocks noChangeAspect="1"/>
          </p:cNvPicPr>
          <p:nvPr/>
        </p:nvPicPr>
        <p:blipFill>
          <a:blip r:embed="rId4" cstate="print"/>
          <a:stretch>
            <a:fillRect/>
          </a:stretch>
        </p:blipFill>
        <p:spPr>
          <a:xfrm>
            <a:off x="5791200" y="4267200"/>
            <a:ext cx="304800" cy="457200"/>
          </a:xfrm>
          <a:prstGeom prst="rect">
            <a:avLst/>
          </a:prstGeom>
        </p:spPr>
      </p:pic>
      <p:pic>
        <p:nvPicPr>
          <p:cNvPr id="16" name="Picture 15" descr="AWCC 1927.jpg"/>
          <p:cNvPicPr>
            <a:picLocks noChangeAspect="1"/>
          </p:cNvPicPr>
          <p:nvPr/>
        </p:nvPicPr>
        <p:blipFill>
          <a:blip r:embed="rId5" cstate="print"/>
          <a:srcRect l="37348" t="-112" r="29455"/>
          <a:stretch>
            <a:fillRect/>
          </a:stretch>
        </p:blipFill>
        <p:spPr>
          <a:xfrm>
            <a:off x="47173" y="533400"/>
            <a:ext cx="3305627" cy="6172200"/>
          </a:xfrm>
          <a:prstGeom prst="rect">
            <a:avLst/>
          </a:prstGeom>
        </p:spPr>
      </p:pic>
      <p:sp>
        <p:nvSpPr>
          <p:cNvPr id="15" name="TextBox 14"/>
          <p:cNvSpPr txBox="1"/>
          <p:nvPr/>
        </p:nvSpPr>
        <p:spPr>
          <a:xfrm>
            <a:off x="4237479" y="106180"/>
            <a:ext cx="4010265" cy="769441"/>
          </a:xfrm>
          <a:prstGeom prst="rect">
            <a:avLst/>
          </a:prstGeom>
          <a:noFill/>
        </p:spPr>
        <p:txBody>
          <a:bodyPr wrap="none" rtlCol="0">
            <a:spAutoFit/>
          </a:bodyPr>
          <a:lstStyle/>
          <a:p>
            <a:r>
              <a:rPr lang="en-US" sz="4400" b="1" dirty="0" smtClean="0"/>
              <a:t>Background Info</a:t>
            </a:r>
            <a:endParaRPr lang="en-US" sz="4400" b="1" dirty="0"/>
          </a:p>
        </p:txBody>
      </p:sp>
      <p:sp>
        <p:nvSpPr>
          <p:cNvPr id="18" name="Rounded Rectangle 17"/>
          <p:cNvSpPr/>
          <p:nvPr/>
        </p:nvSpPr>
        <p:spPr>
          <a:xfrm>
            <a:off x="3657600" y="5791200"/>
            <a:ext cx="5181600" cy="9144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rPr>
              <a:t>But WHERE in the historic wood bison range should we restore wood bison?</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woodbison_largemap.jpg"/>
          <p:cNvPicPr>
            <a:picLocks noChangeAspect="1"/>
          </p:cNvPicPr>
          <p:nvPr/>
        </p:nvPicPr>
        <p:blipFill>
          <a:blip r:embed="rId3" cstate="print"/>
          <a:srcRect l="15202" t="12566" r="2787" b="19700"/>
          <a:stretch>
            <a:fillRect/>
          </a:stretch>
        </p:blipFill>
        <p:spPr>
          <a:xfrm>
            <a:off x="152400" y="1066800"/>
            <a:ext cx="8862050" cy="5562600"/>
          </a:xfrm>
          <a:prstGeom prst="rect">
            <a:avLst/>
          </a:prstGeom>
        </p:spPr>
      </p:pic>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0" name="Rectangle 9"/>
          <p:cNvSpPr/>
          <p:nvPr/>
        </p:nvSpPr>
        <p:spPr>
          <a:xfrm>
            <a:off x="228600" y="1219200"/>
            <a:ext cx="2667000" cy="457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chemeClr val="bg1"/>
                </a:solidFill>
              </a:rPr>
              <a:t>Wood Bison Range</a:t>
            </a:r>
            <a:endParaRPr lang="en-US" sz="2400" b="1" i="1" dirty="0">
              <a:solidFill>
                <a:schemeClr val="bg1"/>
              </a:solidFill>
            </a:endParaRPr>
          </a:p>
        </p:txBody>
      </p:sp>
      <p:sp>
        <p:nvSpPr>
          <p:cNvPr id="5" name="TextBox 4"/>
          <p:cNvSpPr txBox="1"/>
          <p:nvPr/>
        </p:nvSpPr>
        <p:spPr>
          <a:xfrm>
            <a:off x="2209800" y="3546664"/>
            <a:ext cx="990600" cy="2015936"/>
          </a:xfrm>
          <a:prstGeom prst="rect">
            <a:avLst/>
          </a:prstGeom>
          <a:noFill/>
        </p:spPr>
        <p:txBody>
          <a:bodyPr wrap="square" rtlCol="0">
            <a:spAutoFit/>
          </a:bodyPr>
          <a:lstStyle/>
          <a:p>
            <a:r>
              <a:rPr lang="en-US" sz="12500" b="1" dirty="0" smtClean="0">
                <a:solidFill>
                  <a:srgbClr val="C00000"/>
                </a:solidFill>
              </a:rPr>
              <a:t>?</a:t>
            </a:r>
            <a:endParaRPr lang="en-US" sz="12500" b="1" dirty="0">
              <a:solidFill>
                <a:srgbClr val="C00000"/>
              </a:solidFill>
            </a:endParaRPr>
          </a:p>
        </p:txBody>
      </p:sp>
      <p:sp>
        <p:nvSpPr>
          <p:cNvPr id="6" name="TextBox 5"/>
          <p:cNvSpPr txBox="1"/>
          <p:nvPr/>
        </p:nvSpPr>
        <p:spPr>
          <a:xfrm>
            <a:off x="3657600" y="2209800"/>
            <a:ext cx="990600" cy="2015936"/>
          </a:xfrm>
          <a:prstGeom prst="rect">
            <a:avLst/>
          </a:prstGeom>
          <a:noFill/>
        </p:spPr>
        <p:txBody>
          <a:bodyPr wrap="square" rtlCol="0">
            <a:spAutoFit/>
          </a:bodyPr>
          <a:lstStyle/>
          <a:p>
            <a:r>
              <a:rPr lang="en-US" sz="12500" b="1" dirty="0" smtClean="0">
                <a:solidFill>
                  <a:srgbClr val="C00000"/>
                </a:solidFill>
              </a:rPr>
              <a:t>?</a:t>
            </a:r>
            <a:endParaRPr lang="en-US" sz="12500" b="1" dirty="0">
              <a:solidFill>
                <a:srgbClr val="C00000"/>
              </a:solidFill>
            </a:endParaRPr>
          </a:p>
        </p:txBody>
      </p:sp>
      <p:sp>
        <p:nvSpPr>
          <p:cNvPr id="7" name="TextBox 6"/>
          <p:cNvSpPr txBox="1"/>
          <p:nvPr/>
        </p:nvSpPr>
        <p:spPr>
          <a:xfrm>
            <a:off x="4191000" y="3657600"/>
            <a:ext cx="990600" cy="2015936"/>
          </a:xfrm>
          <a:prstGeom prst="rect">
            <a:avLst/>
          </a:prstGeom>
          <a:noFill/>
        </p:spPr>
        <p:txBody>
          <a:bodyPr wrap="square" rtlCol="0">
            <a:spAutoFit/>
          </a:bodyPr>
          <a:lstStyle/>
          <a:p>
            <a:r>
              <a:rPr lang="en-US" sz="12500" b="1" dirty="0" smtClean="0">
                <a:solidFill>
                  <a:srgbClr val="C00000"/>
                </a:solidFill>
              </a:rPr>
              <a:t>?</a:t>
            </a:r>
            <a:endParaRPr lang="en-US" sz="12500" b="1" dirty="0">
              <a:solidFill>
                <a:srgbClr val="C00000"/>
              </a:solidFill>
            </a:endParaRPr>
          </a:p>
        </p:txBody>
      </p:sp>
      <p:sp>
        <p:nvSpPr>
          <p:cNvPr id="8" name="TextBox 7"/>
          <p:cNvSpPr txBox="1"/>
          <p:nvPr/>
        </p:nvSpPr>
        <p:spPr>
          <a:xfrm>
            <a:off x="5334000" y="1828800"/>
            <a:ext cx="990600" cy="2015936"/>
          </a:xfrm>
          <a:prstGeom prst="rect">
            <a:avLst/>
          </a:prstGeom>
          <a:noFill/>
        </p:spPr>
        <p:txBody>
          <a:bodyPr wrap="square" rtlCol="0">
            <a:spAutoFit/>
          </a:bodyPr>
          <a:lstStyle/>
          <a:p>
            <a:r>
              <a:rPr lang="en-US" sz="12500" b="1" dirty="0" smtClean="0">
                <a:solidFill>
                  <a:srgbClr val="C00000"/>
                </a:solidFill>
              </a:rPr>
              <a:t>?</a:t>
            </a:r>
            <a:endParaRPr lang="en-US" sz="12500" b="1" dirty="0">
              <a:solidFill>
                <a:srgbClr val="C00000"/>
              </a:solidFill>
            </a:endParaRPr>
          </a:p>
        </p:txBody>
      </p:sp>
      <p:pic>
        <p:nvPicPr>
          <p:cNvPr id="11" name="Picture 10" descr="AWCC 311.jpg"/>
          <p:cNvPicPr>
            <a:picLocks noChangeAspect="1"/>
          </p:cNvPicPr>
          <p:nvPr/>
        </p:nvPicPr>
        <p:blipFill>
          <a:blip r:embed="rId4" cstate="print"/>
          <a:stretch>
            <a:fillRect/>
          </a:stretch>
        </p:blipFill>
        <p:spPr>
          <a:xfrm>
            <a:off x="3327400" y="4191000"/>
            <a:ext cx="863600" cy="1295400"/>
          </a:xfrm>
          <a:prstGeom prst="rect">
            <a:avLst/>
          </a:prstGeom>
        </p:spPr>
      </p:pic>
      <p:pic>
        <p:nvPicPr>
          <p:cNvPr id="12" name="Picture 11" descr="AWCC 311.jpg"/>
          <p:cNvPicPr>
            <a:picLocks noChangeAspect="1"/>
          </p:cNvPicPr>
          <p:nvPr/>
        </p:nvPicPr>
        <p:blipFill>
          <a:blip r:embed="rId4" cstate="print"/>
          <a:stretch>
            <a:fillRect/>
          </a:stretch>
        </p:blipFill>
        <p:spPr>
          <a:xfrm>
            <a:off x="2895600" y="2590800"/>
            <a:ext cx="863600" cy="1295400"/>
          </a:xfrm>
          <a:prstGeom prst="rect">
            <a:avLst/>
          </a:prstGeom>
        </p:spPr>
      </p:pic>
      <p:pic>
        <p:nvPicPr>
          <p:cNvPr id="13" name="Picture 12" descr="AWCC 311.jpg"/>
          <p:cNvPicPr>
            <a:picLocks noChangeAspect="1"/>
          </p:cNvPicPr>
          <p:nvPr/>
        </p:nvPicPr>
        <p:blipFill>
          <a:blip r:embed="rId4" cstate="print"/>
          <a:stretch>
            <a:fillRect/>
          </a:stretch>
        </p:blipFill>
        <p:spPr>
          <a:xfrm>
            <a:off x="5105400" y="3505200"/>
            <a:ext cx="863600" cy="1295400"/>
          </a:xfrm>
          <a:prstGeom prst="rect">
            <a:avLst/>
          </a:prstGeom>
        </p:spPr>
      </p:pic>
      <p:pic>
        <p:nvPicPr>
          <p:cNvPr id="14" name="Picture 13" descr="AWCC 311.jpg"/>
          <p:cNvPicPr>
            <a:picLocks noChangeAspect="1"/>
          </p:cNvPicPr>
          <p:nvPr/>
        </p:nvPicPr>
        <p:blipFill>
          <a:blip r:embed="rId4" cstate="print"/>
          <a:stretch>
            <a:fillRect/>
          </a:stretch>
        </p:blipFill>
        <p:spPr>
          <a:xfrm>
            <a:off x="4546600" y="1981200"/>
            <a:ext cx="8636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oodbison_largemap.jpg"/>
          <p:cNvPicPr>
            <a:picLocks noChangeAspect="1"/>
          </p:cNvPicPr>
          <p:nvPr/>
        </p:nvPicPr>
        <p:blipFill>
          <a:blip r:embed="rId3" cstate="print">
            <a:lum bright="70000"/>
          </a:blip>
          <a:srcRect l="15202" t="12566" r="2787" b="19700"/>
          <a:stretch>
            <a:fillRect/>
          </a:stretch>
        </p:blipFill>
        <p:spPr>
          <a:xfrm>
            <a:off x="152400" y="1066800"/>
            <a:ext cx="8862050" cy="5562600"/>
          </a:xfrm>
          <a:prstGeom prst="rect">
            <a:avLst/>
          </a:prstGeom>
        </p:spPr>
      </p:pic>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2" name="TextBox 11"/>
          <p:cNvSpPr txBox="1"/>
          <p:nvPr/>
        </p:nvSpPr>
        <p:spPr>
          <a:xfrm>
            <a:off x="533400" y="1066800"/>
            <a:ext cx="8229600" cy="830997"/>
          </a:xfrm>
          <a:prstGeom prst="rect">
            <a:avLst/>
          </a:prstGeom>
          <a:noFill/>
        </p:spPr>
        <p:txBody>
          <a:bodyPr wrap="square" rtlCol="0">
            <a:spAutoFit/>
          </a:bodyPr>
          <a:lstStyle/>
          <a:p>
            <a:r>
              <a:rPr lang="en-US" sz="2400" b="1" dirty="0" smtClean="0">
                <a:solidFill>
                  <a:schemeClr val="bg1"/>
                </a:solidFill>
              </a:rPr>
              <a:t>To answer this question, biologists with the Alaska Department of Fish and Game recently conducted a study</a:t>
            </a:r>
            <a:endParaRPr lang="en-US" sz="2400" b="1" dirty="0">
              <a:solidFill>
                <a:schemeClr val="bg1"/>
              </a:solidFill>
            </a:endParaRPr>
          </a:p>
        </p:txBody>
      </p:sp>
      <p:sp>
        <p:nvSpPr>
          <p:cNvPr id="18" name="TextBox 17"/>
          <p:cNvSpPr txBox="1"/>
          <p:nvPr/>
        </p:nvSpPr>
        <p:spPr>
          <a:xfrm>
            <a:off x="533400" y="2209800"/>
            <a:ext cx="8229600" cy="1200329"/>
          </a:xfrm>
          <a:prstGeom prst="rect">
            <a:avLst/>
          </a:prstGeom>
          <a:noFill/>
        </p:spPr>
        <p:txBody>
          <a:bodyPr wrap="square" rtlCol="0">
            <a:spAutoFit/>
          </a:bodyPr>
          <a:lstStyle/>
          <a:p>
            <a:r>
              <a:rPr lang="en-US" sz="2400" b="1" dirty="0" smtClean="0">
                <a:solidFill>
                  <a:schemeClr val="bg1"/>
                </a:solidFill>
              </a:rPr>
              <a:t>For this study, biologists looked at the historic wood bison range in Alaska and identified 6 sites that </a:t>
            </a:r>
            <a:r>
              <a:rPr lang="en-US" sz="2400" b="1" dirty="0" smtClean="0">
                <a:ln w="18000">
                  <a:solidFill>
                    <a:schemeClr val="bg1"/>
                  </a:solidFill>
                  <a:prstDash val="solid"/>
                  <a:miter lim="800000"/>
                </a:ln>
                <a:solidFill>
                  <a:srgbClr val="FF0000"/>
                </a:solidFill>
                <a:effectLst>
                  <a:outerShdw blurRad="25500" dist="23000" dir="7020000" algn="tl">
                    <a:srgbClr val="000000">
                      <a:alpha val="50000"/>
                    </a:srgbClr>
                  </a:outerShdw>
                </a:effectLst>
              </a:rPr>
              <a:t>MIGHT</a:t>
            </a:r>
            <a:r>
              <a:rPr lang="en-US" sz="2400" dirty="0" smtClean="0">
                <a:solidFill>
                  <a:srgbClr val="FFFF00"/>
                </a:solidFill>
              </a:rPr>
              <a:t> </a:t>
            </a:r>
            <a:r>
              <a:rPr lang="en-US" sz="2400" b="1" dirty="0" smtClean="0">
                <a:solidFill>
                  <a:schemeClr val="bg1"/>
                </a:solidFill>
              </a:rPr>
              <a:t>be good for wood bison restoration</a:t>
            </a:r>
            <a:endParaRPr lang="en-US" sz="2400" b="1" dirty="0">
              <a:solidFill>
                <a:schemeClr val="bg1"/>
              </a:solidFill>
            </a:endParaRPr>
          </a:p>
        </p:txBody>
      </p:sp>
      <p:sp>
        <p:nvSpPr>
          <p:cNvPr id="19" name="TextBox 18"/>
          <p:cNvSpPr txBox="1"/>
          <p:nvPr/>
        </p:nvSpPr>
        <p:spPr>
          <a:xfrm>
            <a:off x="533400" y="3733800"/>
            <a:ext cx="8229600" cy="830997"/>
          </a:xfrm>
          <a:prstGeom prst="rect">
            <a:avLst/>
          </a:prstGeom>
          <a:noFill/>
        </p:spPr>
        <p:txBody>
          <a:bodyPr wrap="square" rtlCol="0">
            <a:spAutoFit/>
          </a:bodyPr>
          <a:lstStyle/>
          <a:p>
            <a:r>
              <a:rPr lang="en-US" sz="2400" b="1" dirty="0" smtClean="0">
                <a:solidFill>
                  <a:schemeClr val="bg1"/>
                </a:solidFill>
              </a:rPr>
              <a:t>Then, the biologists collected data (information) at each of the 6 potential wood bison release sites</a:t>
            </a:r>
          </a:p>
        </p:txBody>
      </p:sp>
      <p:sp>
        <p:nvSpPr>
          <p:cNvPr id="22" name="TextBox 21"/>
          <p:cNvSpPr txBox="1"/>
          <p:nvPr/>
        </p:nvSpPr>
        <p:spPr>
          <a:xfrm>
            <a:off x="533400" y="4876800"/>
            <a:ext cx="8229600" cy="830997"/>
          </a:xfrm>
          <a:prstGeom prst="rect">
            <a:avLst/>
          </a:prstGeom>
          <a:noFill/>
        </p:spPr>
        <p:txBody>
          <a:bodyPr wrap="square" rtlCol="0">
            <a:spAutoFit/>
          </a:bodyPr>
          <a:lstStyle/>
          <a:p>
            <a:r>
              <a:rPr lang="en-US" sz="2400" b="1" dirty="0" smtClean="0">
                <a:solidFill>
                  <a:schemeClr val="bg1"/>
                </a:solidFill>
              </a:rPr>
              <a:t>Biologists used data to decide which of the 6 potential sites would be suitable for wood bison restoration</a:t>
            </a:r>
          </a:p>
        </p:txBody>
      </p:sp>
      <p:sp>
        <p:nvSpPr>
          <p:cNvPr id="23" name="TextBox 22"/>
          <p:cNvSpPr txBox="1"/>
          <p:nvPr/>
        </p:nvSpPr>
        <p:spPr>
          <a:xfrm>
            <a:off x="533400" y="6027003"/>
            <a:ext cx="8229600" cy="461665"/>
          </a:xfrm>
          <a:prstGeom prst="rect">
            <a:avLst/>
          </a:prstGeom>
          <a:noFill/>
        </p:spPr>
        <p:txBody>
          <a:bodyPr wrap="square" rtlCol="0">
            <a:spAutoFit/>
          </a:bodyPr>
          <a:lstStyle/>
          <a:p>
            <a:r>
              <a:rPr lang="en-US" sz="2400" b="1" dirty="0" smtClean="0">
                <a:solidFill>
                  <a:schemeClr val="bg1"/>
                </a:solidFill>
              </a:rPr>
              <a:t>What</a:t>
            </a:r>
            <a:r>
              <a:rPr lang="en-US" sz="24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 </a:t>
            </a:r>
            <a:r>
              <a:rPr lang="en-US" sz="2400" b="1" dirty="0" smtClean="0">
                <a:ln w="18000">
                  <a:solidFill>
                    <a:srgbClr val="FF0000"/>
                  </a:solidFill>
                  <a:prstDash val="solid"/>
                  <a:miter lim="800000"/>
                </a:ln>
                <a:solidFill>
                  <a:srgbClr val="FFFF00"/>
                </a:solidFill>
                <a:effectLst>
                  <a:outerShdw blurRad="25500" dist="23000" dir="7020000" algn="tl">
                    <a:srgbClr val="000000">
                      <a:alpha val="50000"/>
                    </a:srgbClr>
                  </a:outerShdw>
                </a:effectLst>
              </a:rPr>
              <a:t>data</a:t>
            </a:r>
            <a:r>
              <a:rPr lang="en-US" sz="24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 </a:t>
            </a:r>
            <a:r>
              <a:rPr lang="en-US" sz="2400" b="1" dirty="0" smtClean="0">
                <a:solidFill>
                  <a:schemeClr val="bg1"/>
                </a:solidFill>
              </a:rPr>
              <a:t>did the biologists collect?  </a:t>
            </a:r>
          </a:p>
        </p:txBody>
      </p:sp>
      <p:sp>
        <p:nvSpPr>
          <p:cNvPr id="11" name="Rounded Rectangle 10"/>
          <p:cNvSpPr/>
          <p:nvPr/>
        </p:nvSpPr>
        <p:spPr>
          <a:xfrm>
            <a:off x="5352144" y="5834742"/>
            <a:ext cx="3581400" cy="685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Let’s take a look!</a:t>
            </a:r>
            <a:endParaRPr lang="en-US" sz="3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4" name="TextBox 13"/>
          <p:cNvSpPr txBox="1"/>
          <p:nvPr/>
        </p:nvSpPr>
        <p:spPr>
          <a:xfrm>
            <a:off x="533400" y="926120"/>
            <a:ext cx="9067800" cy="830997"/>
          </a:xfrm>
          <a:prstGeom prst="rect">
            <a:avLst/>
          </a:prstGeom>
          <a:noFill/>
        </p:spPr>
        <p:txBody>
          <a:bodyPr wrap="square" rtlCol="0">
            <a:spAutoFit/>
          </a:bodyPr>
          <a:lstStyle/>
          <a:p>
            <a:r>
              <a:rPr lang="en-US" sz="2400" dirty="0" smtClean="0"/>
              <a:t>The biologists collected the following </a:t>
            </a:r>
            <a:r>
              <a:rPr lang="en-US" sz="2400" b="1" dirty="0" smtClean="0">
                <a:ln w="18000">
                  <a:solidFill>
                    <a:srgbClr val="FFFF00"/>
                  </a:solidFill>
                  <a:prstDash val="solid"/>
                  <a:miter lim="800000"/>
                </a:ln>
                <a:solidFill>
                  <a:srgbClr val="FF0000"/>
                </a:solidFill>
                <a:effectLst>
                  <a:outerShdw blurRad="25500" dist="23000" dir="7020000" algn="tl">
                    <a:srgbClr val="000000">
                      <a:alpha val="50000"/>
                    </a:srgbClr>
                  </a:outerShdw>
                </a:effectLst>
              </a:rPr>
              <a:t>data</a:t>
            </a:r>
            <a:r>
              <a:rPr lang="en-US" sz="2400" dirty="0" smtClean="0">
                <a:solidFill>
                  <a:srgbClr val="FF0000"/>
                </a:solidFill>
                <a:effectLst>
                  <a:outerShdw blurRad="38100" dist="38100" dir="2700000" algn="tl">
                    <a:srgbClr val="000000">
                      <a:alpha val="43137"/>
                    </a:srgbClr>
                  </a:outerShdw>
                </a:effectLst>
              </a:rPr>
              <a:t> </a:t>
            </a:r>
            <a:r>
              <a:rPr lang="en-US" sz="2400" dirty="0" smtClean="0"/>
              <a:t>(information) </a:t>
            </a:r>
          </a:p>
          <a:p>
            <a:r>
              <a:rPr lang="en-US" sz="2400" dirty="0" smtClean="0"/>
              <a:t>at  each of the six potential sites for wood bison restoration:</a:t>
            </a:r>
            <a:endParaRPr lang="en-US" sz="2400"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pic>
        <p:nvPicPr>
          <p:cNvPr id="21" name="Picture 20" descr="Sedge surveys 007.jpg"/>
          <p:cNvPicPr>
            <a:picLocks noChangeAspect="1"/>
          </p:cNvPicPr>
          <p:nvPr/>
        </p:nvPicPr>
        <p:blipFill>
          <a:blip r:embed="rId3" cstate="print"/>
          <a:srcRect l="1667" t="15555" b="13333"/>
          <a:stretch>
            <a:fillRect/>
          </a:stretch>
        </p:blipFill>
        <p:spPr>
          <a:xfrm>
            <a:off x="76200" y="1905000"/>
            <a:ext cx="8991600" cy="4876800"/>
          </a:xfrm>
          <a:prstGeom prst="rect">
            <a:avLst/>
          </a:prstGeom>
        </p:spPr>
      </p:pic>
      <p:sp>
        <p:nvSpPr>
          <p:cNvPr id="22" name="TextBox 21"/>
          <p:cNvSpPr txBox="1"/>
          <p:nvPr/>
        </p:nvSpPr>
        <p:spPr>
          <a:xfrm>
            <a:off x="76200" y="6506496"/>
            <a:ext cx="2293833" cy="276999"/>
          </a:xfrm>
          <a:prstGeom prst="rect">
            <a:avLst/>
          </a:prstGeom>
          <a:noFill/>
        </p:spPr>
        <p:txBody>
          <a:bodyPr wrap="none" rtlCol="0">
            <a:spAutoFit/>
          </a:bodyPr>
          <a:lstStyle/>
          <a:p>
            <a:r>
              <a:rPr lang="en-US" sz="1200" b="1" dirty="0" smtClean="0"/>
              <a:t>Photo credit:  Mike Taras/ADF&amp;G</a:t>
            </a:r>
            <a:endParaRPr lang="en-US" sz="1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edge surveys 007.jpg"/>
          <p:cNvPicPr>
            <a:picLocks noChangeAspect="1"/>
          </p:cNvPicPr>
          <p:nvPr/>
        </p:nvPicPr>
        <p:blipFill>
          <a:blip r:embed="rId3" cstate="print">
            <a:lum bright="65000"/>
          </a:blip>
          <a:srcRect l="1667" t="15555" b="13333"/>
          <a:stretch>
            <a:fillRect/>
          </a:stretch>
        </p:blipFill>
        <p:spPr>
          <a:xfrm>
            <a:off x="76200" y="1905000"/>
            <a:ext cx="8991600" cy="4876800"/>
          </a:xfrm>
          <a:prstGeom prst="rect">
            <a:avLst/>
          </a:prstGeom>
        </p:spPr>
      </p:pic>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4" name="TextBox 13"/>
          <p:cNvSpPr txBox="1"/>
          <p:nvPr/>
        </p:nvSpPr>
        <p:spPr>
          <a:xfrm>
            <a:off x="533400" y="926120"/>
            <a:ext cx="9067800" cy="830997"/>
          </a:xfrm>
          <a:prstGeom prst="rect">
            <a:avLst/>
          </a:prstGeom>
          <a:noFill/>
        </p:spPr>
        <p:txBody>
          <a:bodyPr wrap="square" rtlCol="0">
            <a:spAutoFit/>
          </a:bodyPr>
          <a:lstStyle/>
          <a:p>
            <a:r>
              <a:rPr lang="en-US" sz="2400" dirty="0" smtClean="0"/>
              <a:t>The biologists collected the following </a:t>
            </a:r>
            <a:r>
              <a:rPr lang="en-US" sz="2400" b="1" dirty="0" smtClean="0">
                <a:ln w="18000">
                  <a:solidFill>
                    <a:srgbClr val="FFFF00"/>
                  </a:solidFill>
                  <a:prstDash val="solid"/>
                  <a:miter lim="800000"/>
                </a:ln>
                <a:solidFill>
                  <a:srgbClr val="FF0000"/>
                </a:solidFill>
                <a:effectLst>
                  <a:outerShdw blurRad="25500" dist="23000" dir="7020000" algn="tl">
                    <a:srgbClr val="000000">
                      <a:alpha val="50000"/>
                    </a:srgbClr>
                  </a:outerShdw>
                </a:effectLst>
              </a:rPr>
              <a:t>data</a:t>
            </a:r>
            <a:r>
              <a:rPr lang="en-US" sz="2400" dirty="0" smtClean="0">
                <a:solidFill>
                  <a:srgbClr val="FF0000"/>
                </a:solidFill>
                <a:effectLst>
                  <a:outerShdw blurRad="38100" dist="38100" dir="2700000" algn="tl">
                    <a:srgbClr val="000000">
                      <a:alpha val="43137"/>
                    </a:srgbClr>
                  </a:outerShdw>
                </a:effectLst>
              </a:rPr>
              <a:t> </a:t>
            </a:r>
            <a:r>
              <a:rPr lang="en-US" sz="2400" dirty="0" smtClean="0"/>
              <a:t>(information) </a:t>
            </a:r>
          </a:p>
          <a:p>
            <a:r>
              <a:rPr lang="en-US" sz="2400" dirty="0" smtClean="0"/>
              <a:t>at  each of the six potential sites for wood bison restoration:</a:t>
            </a:r>
            <a:endParaRPr lang="en-US" sz="2400"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7" name="TextBox 16"/>
          <p:cNvSpPr txBox="1"/>
          <p:nvPr/>
        </p:nvSpPr>
        <p:spPr>
          <a:xfrm>
            <a:off x="457200" y="4343400"/>
            <a:ext cx="9067800" cy="461665"/>
          </a:xfrm>
          <a:prstGeom prst="rect">
            <a:avLst/>
          </a:prstGeom>
          <a:noFill/>
        </p:spPr>
        <p:txBody>
          <a:bodyPr wrap="square" rtlCol="0">
            <a:spAutoFit/>
          </a:bodyPr>
          <a:lstStyle/>
          <a:p>
            <a:pPr marL="457200" indent="-457200"/>
            <a:r>
              <a:rPr lang="en-US" sz="2400" b="1" dirty="0" smtClean="0">
                <a:solidFill>
                  <a:schemeClr val="bg1"/>
                </a:solidFill>
              </a:rPr>
              <a:t>4.    Size of the site</a:t>
            </a:r>
          </a:p>
        </p:txBody>
      </p:sp>
      <p:sp>
        <p:nvSpPr>
          <p:cNvPr id="18" name="TextBox 17"/>
          <p:cNvSpPr txBox="1"/>
          <p:nvPr/>
        </p:nvSpPr>
        <p:spPr>
          <a:xfrm>
            <a:off x="457200" y="3581400"/>
            <a:ext cx="9067800" cy="461665"/>
          </a:xfrm>
          <a:prstGeom prst="rect">
            <a:avLst/>
          </a:prstGeom>
          <a:noFill/>
        </p:spPr>
        <p:txBody>
          <a:bodyPr wrap="square" rtlCol="0">
            <a:spAutoFit/>
          </a:bodyPr>
          <a:lstStyle/>
          <a:p>
            <a:pPr marL="457200" indent="-457200"/>
            <a:r>
              <a:rPr lang="en-US" sz="2400" b="1" dirty="0" smtClean="0">
                <a:solidFill>
                  <a:schemeClr val="bg1"/>
                </a:solidFill>
              </a:rPr>
              <a:t>3.    Accessibility of wood bison forage in the site</a:t>
            </a:r>
          </a:p>
        </p:txBody>
      </p:sp>
      <p:sp>
        <p:nvSpPr>
          <p:cNvPr id="19" name="TextBox 18"/>
          <p:cNvSpPr txBox="1"/>
          <p:nvPr/>
        </p:nvSpPr>
        <p:spPr>
          <a:xfrm>
            <a:off x="457200" y="2024742"/>
            <a:ext cx="9067800" cy="461665"/>
          </a:xfrm>
          <a:prstGeom prst="rect">
            <a:avLst/>
          </a:prstGeom>
          <a:noFill/>
        </p:spPr>
        <p:txBody>
          <a:bodyPr wrap="square" rtlCol="0">
            <a:spAutoFit/>
          </a:bodyPr>
          <a:lstStyle/>
          <a:p>
            <a:pPr marL="457200" indent="-457200"/>
            <a:r>
              <a:rPr lang="en-US" sz="2400" b="1" dirty="0" smtClean="0">
                <a:solidFill>
                  <a:schemeClr val="bg1"/>
                </a:solidFill>
              </a:rPr>
              <a:t>1.    Amount of meadow habitat in the site</a:t>
            </a:r>
          </a:p>
        </p:txBody>
      </p:sp>
      <p:sp>
        <p:nvSpPr>
          <p:cNvPr id="26" name="TextBox 25"/>
          <p:cNvSpPr txBox="1"/>
          <p:nvPr/>
        </p:nvSpPr>
        <p:spPr>
          <a:xfrm>
            <a:off x="457200" y="5133536"/>
            <a:ext cx="9067800" cy="461665"/>
          </a:xfrm>
          <a:prstGeom prst="rect">
            <a:avLst/>
          </a:prstGeom>
          <a:noFill/>
        </p:spPr>
        <p:txBody>
          <a:bodyPr wrap="square" rtlCol="0">
            <a:spAutoFit/>
          </a:bodyPr>
          <a:lstStyle/>
          <a:p>
            <a:pPr marL="457200" indent="-457200"/>
            <a:r>
              <a:rPr lang="en-US" sz="2400" b="1" dirty="0" smtClean="0">
                <a:solidFill>
                  <a:schemeClr val="bg1"/>
                </a:solidFill>
              </a:rPr>
              <a:t>5.    Proximity of the site to existing PLAINS bison herds</a:t>
            </a:r>
          </a:p>
        </p:txBody>
      </p:sp>
      <p:sp>
        <p:nvSpPr>
          <p:cNvPr id="27" name="TextBox 26"/>
          <p:cNvSpPr txBox="1"/>
          <p:nvPr/>
        </p:nvSpPr>
        <p:spPr>
          <a:xfrm>
            <a:off x="457200" y="2819400"/>
            <a:ext cx="9067800" cy="461665"/>
          </a:xfrm>
          <a:prstGeom prst="rect">
            <a:avLst/>
          </a:prstGeom>
          <a:noFill/>
        </p:spPr>
        <p:txBody>
          <a:bodyPr wrap="square" rtlCol="0">
            <a:spAutoFit/>
          </a:bodyPr>
          <a:lstStyle/>
          <a:p>
            <a:pPr marL="457200" indent="-457200"/>
            <a:r>
              <a:rPr lang="en-US" sz="2400" b="1" dirty="0" smtClean="0">
                <a:solidFill>
                  <a:schemeClr val="bg1"/>
                </a:solidFill>
              </a:rPr>
              <a:t>2.    Availability of wood bison forage in the site’s meadows</a:t>
            </a:r>
          </a:p>
        </p:txBody>
      </p:sp>
      <p:sp>
        <p:nvSpPr>
          <p:cNvPr id="28" name="TextBox 27"/>
          <p:cNvSpPr txBox="1"/>
          <p:nvPr/>
        </p:nvSpPr>
        <p:spPr>
          <a:xfrm>
            <a:off x="457200" y="5939135"/>
            <a:ext cx="9067800" cy="461665"/>
          </a:xfrm>
          <a:prstGeom prst="rect">
            <a:avLst/>
          </a:prstGeom>
          <a:noFill/>
        </p:spPr>
        <p:txBody>
          <a:bodyPr wrap="square" rtlCol="0">
            <a:spAutoFit/>
          </a:bodyPr>
          <a:lstStyle/>
          <a:p>
            <a:pPr marL="457200" indent="-457200"/>
            <a:r>
              <a:rPr lang="en-US" sz="2400" b="1" dirty="0" smtClean="0">
                <a:solidFill>
                  <a:schemeClr val="bg1"/>
                </a:solidFill>
              </a:rPr>
              <a:t>6.    Landownership in and near the site</a:t>
            </a:r>
          </a:p>
        </p:txBody>
      </p:sp>
      <p:sp>
        <p:nvSpPr>
          <p:cNvPr id="16" name="Rectangle 15"/>
          <p:cNvSpPr/>
          <p:nvPr/>
        </p:nvSpPr>
        <p:spPr>
          <a:xfrm rot="21150901">
            <a:off x="506915" y="2505539"/>
            <a:ext cx="8134994" cy="12954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rPr>
              <a:t>YOU</a:t>
            </a:r>
            <a:r>
              <a:rPr lang="en-US" sz="2400" dirty="0" smtClean="0">
                <a:solidFill>
                  <a:srgbClr val="FF0000"/>
                </a:solidFill>
              </a:rPr>
              <a:t> will be using the data that the biologists collected to help determine which of the potential sites are suitable for wood bison restoration</a:t>
            </a:r>
            <a:endParaRPr lang="en-US" sz="2400" dirty="0">
              <a:solidFill>
                <a:srgbClr val="FF0000"/>
              </a:solidFill>
            </a:endParaRPr>
          </a:p>
        </p:txBody>
      </p:sp>
      <p:sp>
        <p:nvSpPr>
          <p:cNvPr id="20" name="Rectangle 19"/>
          <p:cNvSpPr/>
          <p:nvPr/>
        </p:nvSpPr>
        <p:spPr>
          <a:xfrm rot="21150901">
            <a:off x="175292" y="4910817"/>
            <a:ext cx="8772156" cy="925265"/>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FF0000"/>
                </a:solidFill>
              </a:rPr>
              <a:t>Before </a:t>
            </a:r>
            <a:r>
              <a:rPr lang="en-US" sz="2400" b="1" dirty="0" smtClean="0">
                <a:solidFill>
                  <a:srgbClr val="FF0000"/>
                </a:solidFill>
              </a:rPr>
              <a:t>you</a:t>
            </a:r>
            <a:r>
              <a:rPr lang="en-US" sz="2400" dirty="0" smtClean="0">
                <a:solidFill>
                  <a:srgbClr val="FF0000"/>
                </a:solidFill>
              </a:rPr>
              <a:t> use the data, let’s take a quick look at each Data Category</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6" grpId="0"/>
      <p:bldP spid="27" grpId="0"/>
      <p:bldP spid="28" grpId="0"/>
      <p:bldP spid="16"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0" name="TextBox 9"/>
          <p:cNvSpPr txBox="1"/>
          <p:nvPr/>
        </p:nvSpPr>
        <p:spPr>
          <a:xfrm>
            <a:off x="457200" y="4343400"/>
            <a:ext cx="9067800" cy="461665"/>
          </a:xfrm>
          <a:prstGeom prst="rect">
            <a:avLst/>
          </a:prstGeom>
          <a:noFill/>
        </p:spPr>
        <p:txBody>
          <a:bodyPr wrap="square" rtlCol="0">
            <a:spAutoFit/>
          </a:bodyPr>
          <a:lstStyle/>
          <a:p>
            <a:pPr marL="457200" indent="-457200"/>
            <a:r>
              <a:rPr lang="en-US" sz="2400" dirty="0" smtClean="0"/>
              <a:t>4.    Size of the site</a:t>
            </a:r>
          </a:p>
        </p:txBody>
      </p:sp>
      <p:sp>
        <p:nvSpPr>
          <p:cNvPr id="12" name="TextBox 11"/>
          <p:cNvSpPr txBox="1"/>
          <p:nvPr/>
        </p:nvSpPr>
        <p:spPr>
          <a:xfrm>
            <a:off x="457200" y="3581400"/>
            <a:ext cx="9067800" cy="461665"/>
          </a:xfrm>
          <a:prstGeom prst="rect">
            <a:avLst/>
          </a:prstGeom>
          <a:noFill/>
        </p:spPr>
        <p:txBody>
          <a:bodyPr wrap="square" rtlCol="0">
            <a:spAutoFit/>
          </a:bodyPr>
          <a:lstStyle/>
          <a:p>
            <a:pPr marL="457200" indent="-457200"/>
            <a:r>
              <a:rPr lang="en-US" sz="2400" dirty="0" smtClean="0"/>
              <a:t>3.    Accessibility of wood bison forage in the site</a:t>
            </a:r>
          </a:p>
        </p:txBody>
      </p:sp>
      <p:sp>
        <p:nvSpPr>
          <p:cNvPr id="17" name="TextBox 16"/>
          <p:cNvSpPr txBox="1"/>
          <p:nvPr/>
        </p:nvSpPr>
        <p:spPr>
          <a:xfrm>
            <a:off x="457200" y="1981200"/>
            <a:ext cx="9067800" cy="461665"/>
          </a:xfrm>
          <a:prstGeom prst="rect">
            <a:avLst/>
          </a:prstGeom>
          <a:noFill/>
        </p:spPr>
        <p:txBody>
          <a:bodyPr wrap="square" rtlCol="0">
            <a:spAutoFit/>
          </a:bodyPr>
          <a:lstStyle/>
          <a:p>
            <a:pPr marL="457200" indent="-457200"/>
            <a:r>
              <a:rPr lang="en-US" sz="2400" dirty="0" smtClean="0"/>
              <a:t>1.    Amount of meadow habitat in the site</a:t>
            </a:r>
          </a:p>
        </p:txBody>
      </p:sp>
      <p:sp>
        <p:nvSpPr>
          <p:cNvPr id="18" name="TextBox 17"/>
          <p:cNvSpPr txBox="1"/>
          <p:nvPr/>
        </p:nvSpPr>
        <p:spPr>
          <a:xfrm>
            <a:off x="457200" y="5133536"/>
            <a:ext cx="9067800" cy="461665"/>
          </a:xfrm>
          <a:prstGeom prst="rect">
            <a:avLst/>
          </a:prstGeom>
          <a:noFill/>
        </p:spPr>
        <p:txBody>
          <a:bodyPr wrap="square" rtlCol="0">
            <a:spAutoFit/>
          </a:bodyPr>
          <a:lstStyle/>
          <a:p>
            <a:pPr marL="457200" indent="-457200"/>
            <a:r>
              <a:rPr lang="en-US" sz="2400" dirty="0" smtClean="0"/>
              <a:t>5.    Proximity of the site to existing PLAINS bison herds</a:t>
            </a:r>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21" name="TextBox 20"/>
          <p:cNvSpPr txBox="1"/>
          <p:nvPr/>
        </p:nvSpPr>
        <p:spPr>
          <a:xfrm>
            <a:off x="457200" y="1123072"/>
            <a:ext cx="9067800" cy="461665"/>
          </a:xfrm>
          <a:prstGeom prst="rect">
            <a:avLst/>
          </a:prstGeom>
          <a:noFill/>
        </p:spPr>
        <p:txBody>
          <a:bodyPr wrap="square" rtlCol="0">
            <a:spAutoFit/>
          </a:bodyPr>
          <a:lstStyle/>
          <a:p>
            <a:r>
              <a:rPr lang="en-US" sz="2400" b="1" dirty="0" smtClean="0"/>
              <a:t>DATA CATEGORIES</a:t>
            </a:r>
            <a:endParaRPr lang="en-US" sz="2400" b="1" dirty="0"/>
          </a:p>
        </p:txBody>
      </p:sp>
      <p:sp>
        <p:nvSpPr>
          <p:cNvPr id="24" name="Rectangle 23"/>
          <p:cNvSpPr/>
          <p:nvPr/>
        </p:nvSpPr>
        <p:spPr>
          <a:xfrm>
            <a:off x="5534464" y="1862796"/>
            <a:ext cx="3962400" cy="6858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Let’s look at this one first</a:t>
            </a:r>
            <a:endParaRPr lang="en-US" sz="2300" b="1" dirty="0">
              <a:ln w="18000">
                <a:solidFill>
                  <a:schemeClr val="bg1"/>
                </a:solidFill>
                <a:prstDash val="solid"/>
                <a:miter lim="800000"/>
              </a:ln>
              <a:solidFill>
                <a:srgbClr val="FFFF00"/>
              </a:solidFill>
              <a:effectLst>
                <a:outerShdw blurRad="25500" dist="23000" dir="7020000" algn="tl">
                  <a:srgbClr val="000000">
                    <a:alpha val="50000"/>
                  </a:srgbClr>
                </a:outerShdw>
              </a:effectLst>
            </a:endParaRPr>
          </a:p>
        </p:txBody>
      </p:sp>
      <p:sp>
        <p:nvSpPr>
          <p:cNvPr id="14" name="TextBox 13"/>
          <p:cNvSpPr txBox="1"/>
          <p:nvPr/>
        </p:nvSpPr>
        <p:spPr>
          <a:xfrm>
            <a:off x="457200" y="2819400"/>
            <a:ext cx="9067800" cy="461665"/>
          </a:xfrm>
          <a:prstGeom prst="rect">
            <a:avLst/>
          </a:prstGeom>
          <a:noFill/>
        </p:spPr>
        <p:txBody>
          <a:bodyPr wrap="square" rtlCol="0">
            <a:spAutoFit/>
          </a:bodyPr>
          <a:lstStyle/>
          <a:p>
            <a:pPr marL="457200" indent="-457200"/>
            <a:r>
              <a:rPr lang="en-US" sz="2400" dirty="0" smtClean="0"/>
              <a:t>2.    Availability of wood bison forage in the site’s meadows</a:t>
            </a:r>
          </a:p>
        </p:txBody>
      </p:sp>
      <p:sp>
        <p:nvSpPr>
          <p:cNvPr id="19" name="TextBox 18"/>
          <p:cNvSpPr txBox="1"/>
          <p:nvPr/>
        </p:nvSpPr>
        <p:spPr>
          <a:xfrm>
            <a:off x="457200" y="5939135"/>
            <a:ext cx="9067800" cy="461665"/>
          </a:xfrm>
          <a:prstGeom prst="rect">
            <a:avLst/>
          </a:prstGeom>
          <a:noFill/>
        </p:spPr>
        <p:txBody>
          <a:bodyPr wrap="square" rtlCol="0">
            <a:spAutoFit/>
          </a:bodyPr>
          <a:lstStyle/>
          <a:p>
            <a:pPr marL="457200" indent="-457200"/>
            <a:r>
              <a:rPr lang="en-US" sz="2400" dirty="0" smtClean="0"/>
              <a:t>6.    Landownership in and near the site</a:t>
            </a:r>
          </a:p>
        </p:txBody>
      </p:sp>
      <p:sp>
        <p:nvSpPr>
          <p:cNvPr id="20" name="Rounded Rectangle 19"/>
          <p:cNvSpPr/>
          <p:nvPr/>
        </p:nvSpPr>
        <p:spPr>
          <a:xfrm>
            <a:off x="457200" y="1834660"/>
            <a:ext cx="5410200" cy="7620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WCC 523.jpg"/>
          <p:cNvPicPr>
            <a:picLocks noChangeAspect="1"/>
          </p:cNvPicPr>
          <p:nvPr/>
        </p:nvPicPr>
        <p:blipFill>
          <a:blip r:embed="rId3" cstate="print"/>
          <a:srcRect t="6220" r="3333" b="5002"/>
          <a:stretch>
            <a:fillRect/>
          </a:stretch>
        </p:blipFill>
        <p:spPr>
          <a:xfrm>
            <a:off x="152400" y="1371600"/>
            <a:ext cx="8839200" cy="5410200"/>
          </a:xfrm>
          <a:prstGeom prst="rect">
            <a:avLst/>
          </a:prstGeom>
        </p:spPr>
      </p:pic>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1" name="TextBox 10"/>
          <p:cNvSpPr txBox="1"/>
          <p:nvPr/>
        </p:nvSpPr>
        <p:spPr>
          <a:xfrm>
            <a:off x="762000" y="838200"/>
            <a:ext cx="9067800" cy="461665"/>
          </a:xfrm>
          <a:prstGeom prst="rect">
            <a:avLst/>
          </a:prstGeom>
          <a:noFill/>
        </p:spPr>
        <p:txBody>
          <a:bodyPr wrap="square" rtlCol="0">
            <a:spAutoFit/>
          </a:bodyPr>
          <a:lstStyle/>
          <a:p>
            <a:pPr marL="457200" indent="-457200"/>
            <a:r>
              <a:rPr lang="en-US" sz="2400" dirty="0" smtClean="0">
                <a:solidFill>
                  <a:srgbClr val="FFFF00"/>
                </a:solidFill>
              </a:rPr>
              <a:t>1.    Amount of meadow habitat in the site</a:t>
            </a:r>
          </a:p>
        </p:txBody>
      </p:sp>
      <p:sp>
        <p:nvSpPr>
          <p:cNvPr id="23" name="TextBox 22"/>
          <p:cNvSpPr txBox="1"/>
          <p:nvPr/>
        </p:nvSpPr>
        <p:spPr>
          <a:xfrm>
            <a:off x="609600" y="1752600"/>
            <a:ext cx="9067800" cy="461665"/>
          </a:xfrm>
          <a:prstGeom prst="rect">
            <a:avLst/>
          </a:prstGeom>
          <a:noFill/>
        </p:spPr>
        <p:txBody>
          <a:bodyPr wrap="square" rtlCol="0">
            <a:spAutoFit/>
          </a:bodyPr>
          <a:lstStyle/>
          <a:p>
            <a:pPr marL="457200" indent="-457200"/>
            <a:r>
              <a:rPr lang="en-US" sz="2400" dirty="0" smtClean="0">
                <a:solidFill>
                  <a:schemeClr val="bg1"/>
                </a:solidFill>
              </a:rPr>
              <a:t>Wood bison use a variety of habitats throughout the year…..</a:t>
            </a:r>
          </a:p>
        </p:txBody>
      </p:sp>
      <p:sp>
        <p:nvSpPr>
          <p:cNvPr id="24" name="TextBox 23"/>
          <p:cNvSpPr txBox="1"/>
          <p:nvPr/>
        </p:nvSpPr>
        <p:spPr>
          <a:xfrm>
            <a:off x="609600" y="2510135"/>
            <a:ext cx="9067800" cy="461665"/>
          </a:xfrm>
          <a:prstGeom prst="rect">
            <a:avLst/>
          </a:prstGeom>
          <a:noFill/>
        </p:spPr>
        <p:txBody>
          <a:bodyPr wrap="square" rtlCol="0">
            <a:spAutoFit/>
          </a:bodyPr>
          <a:lstStyle/>
          <a:p>
            <a:pPr marL="457200" indent="-457200"/>
            <a:r>
              <a:rPr lang="en-US" sz="2400" dirty="0" smtClean="0">
                <a:solidFill>
                  <a:schemeClr val="bg1"/>
                </a:solidFill>
              </a:rPr>
              <a:t>…..but they prefer wet and </a:t>
            </a:r>
            <a:r>
              <a:rPr lang="en-US" sz="2400" dirty="0" err="1" smtClean="0">
                <a:solidFill>
                  <a:schemeClr val="bg1"/>
                </a:solidFill>
              </a:rPr>
              <a:t>mesic</a:t>
            </a:r>
            <a:r>
              <a:rPr lang="en-US" sz="2400" dirty="0" smtClean="0">
                <a:solidFill>
                  <a:schemeClr val="bg1"/>
                </a:solidFill>
              </a:rPr>
              <a:t> grass/sedge meadows</a:t>
            </a:r>
          </a:p>
        </p:txBody>
      </p:sp>
      <p:sp>
        <p:nvSpPr>
          <p:cNvPr id="26" name="TextBox 25"/>
          <p:cNvSpPr txBox="1"/>
          <p:nvPr/>
        </p:nvSpPr>
        <p:spPr>
          <a:xfrm>
            <a:off x="609600" y="3207603"/>
            <a:ext cx="9067800" cy="830997"/>
          </a:xfrm>
          <a:prstGeom prst="rect">
            <a:avLst/>
          </a:prstGeom>
          <a:noFill/>
        </p:spPr>
        <p:txBody>
          <a:bodyPr wrap="square" rtlCol="0">
            <a:spAutoFit/>
          </a:bodyPr>
          <a:lstStyle/>
          <a:p>
            <a:pPr marL="457200" indent="-457200"/>
            <a:r>
              <a:rPr lang="en-US" sz="2400" dirty="0" smtClean="0">
                <a:solidFill>
                  <a:schemeClr val="bg1"/>
                </a:solidFill>
              </a:rPr>
              <a:t>In fact, wood bison do not occupy areas where grass/sedge</a:t>
            </a:r>
          </a:p>
          <a:p>
            <a:pPr marL="457200" indent="-457200"/>
            <a:r>
              <a:rPr lang="en-US" sz="2400" dirty="0" smtClean="0">
                <a:solidFill>
                  <a:schemeClr val="bg1"/>
                </a:solidFill>
              </a:rPr>
              <a:t>meadows are absent</a:t>
            </a:r>
          </a:p>
        </p:txBody>
      </p:sp>
      <p:sp>
        <p:nvSpPr>
          <p:cNvPr id="27" name="TextBox 26"/>
          <p:cNvSpPr txBox="1"/>
          <p:nvPr/>
        </p:nvSpPr>
        <p:spPr>
          <a:xfrm>
            <a:off x="228600" y="5638800"/>
            <a:ext cx="9067800" cy="1077218"/>
          </a:xfrm>
          <a:prstGeom prst="rect">
            <a:avLst/>
          </a:prstGeom>
          <a:noFill/>
        </p:spPr>
        <p:txBody>
          <a:bodyPr wrap="square" rtlCol="0">
            <a:spAutoFit/>
          </a:bodyPr>
          <a:lstStyle/>
          <a:p>
            <a:pPr marL="457200" indent="-457200"/>
            <a:r>
              <a:rPr lang="en-US" sz="3200" b="1" dirty="0" smtClean="0">
                <a:ln w="18000">
                  <a:solidFill>
                    <a:srgbClr val="0070C0"/>
                  </a:solidFill>
                  <a:prstDash val="solid"/>
                  <a:miter lim="800000"/>
                </a:ln>
                <a:effectLst>
                  <a:outerShdw blurRad="25500" dist="23000" dir="7020000" algn="tl">
                    <a:srgbClr val="000000">
                      <a:alpha val="50000"/>
                    </a:srgbClr>
                  </a:outerShdw>
                </a:effectLst>
              </a:rPr>
              <a:t>So, the wood bison restoration site must include a         sufficient amount of grass/sedge meadows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WCC 523.jpg"/>
          <p:cNvPicPr>
            <a:picLocks noChangeAspect="1"/>
          </p:cNvPicPr>
          <p:nvPr/>
        </p:nvPicPr>
        <p:blipFill>
          <a:blip r:embed="rId3" cstate="print"/>
          <a:srcRect t="6220" r="3333" b="5002"/>
          <a:stretch>
            <a:fillRect/>
          </a:stretch>
        </p:blipFill>
        <p:spPr>
          <a:xfrm>
            <a:off x="152400" y="1371600"/>
            <a:ext cx="8839200" cy="5410200"/>
          </a:xfrm>
          <a:prstGeom prst="rect">
            <a:avLst/>
          </a:prstGeom>
        </p:spPr>
      </p:pic>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24" name="Rounded Rectangle 23"/>
          <p:cNvSpPr/>
          <p:nvPr/>
        </p:nvSpPr>
        <p:spPr>
          <a:xfrm>
            <a:off x="3581400" y="2743200"/>
            <a:ext cx="4343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dirty="0" smtClean="0"/>
              <a:t>  </a:t>
            </a:r>
            <a:r>
              <a:rPr lang="en-US" dirty="0" smtClean="0">
                <a:solidFill>
                  <a:srgbClr val="FFFF00"/>
                </a:solidFill>
              </a:rPr>
              <a:t>Habitat</a:t>
            </a:r>
            <a:r>
              <a:rPr lang="en-US" dirty="0" smtClean="0"/>
              <a:t> is the place where an animal lives</a:t>
            </a:r>
          </a:p>
          <a:p>
            <a:pPr>
              <a:buFont typeface="Arial" pitchFamily="34" charset="0"/>
              <a:buChar char="•"/>
            </a:pPr>
            <a:r>
              <a:rPr lang="en-US" dirty="0" smtClean="0"/>
              <a:t>  </a:t>
            </a:r>
            <a:r>
              <a:rPr lang="en-US" dirty="0" smtClean="0">
                <a:solidFill>
                  <a:srgbClr val="FFFF00"/>
                </a:solidFill>
              </a:rPr>
              <a:t>Habitat</a:t>
            </a:r>
            <a:r>
              <a:rPr lang="en-US" dirty="0" smtClean="0"/>
              <a:t> provides all the resources</a:t>
            </a:r>
          </a:p>
          <a:p>
            <a:r>
              <a:rPr lang="en-US" dirty="0" smtClean="0"/>
              <a:t>   an animal needs to survive and reproduce</a:t>
            </a:r>
            <a:endParaRPr lang="en-US" dirty="0"/>
          </a:p>
        </p:txBody>
      </p:sp>
      <p:sp>
        <p:nvSpPr>
          <p:cNvPr id="14" name="TextBox 13"/>
          <p:cNvSpPr txBox="1"/>
          <p:nvPr/>
        </p:nvSpPr>
        <p:spPr>
          <a:xfrm>
            <a:off x="762000" y="838200"/>
            <a:ext cx="9067800" cy="461665"/>
          </a:xfrm>
          <a:prstGeom prst="rect">
            <a:avLst/>
          </a:prstGeom>
          <a:noFill/>
        </p:spPr>
        <p:txBody>
          <a:bodyPr wrap="square" rtlCol="0">
            <a:spAutoFit/>
          </a:bodyPr>
          <a:lstStyle/>
          <a:p>
            <a:pPr marL="457200" indent="-457200"/>
            <a:r>
              <a:rPr lang="en-US" sz="2400" dirty="0" smtClean="0">
                <a:solidFill>
                  <a:srgbClr val="FFFF00"/>
                </a:solidFill>
              </a:rPr>
              <a:t>1.    Amount of meadow habitat in the site</a:t>
            </a:r>
          </a:p>
        </p:txBody>
      </p:sp>
      <p:sp>
        <p:nvSpPr>
          <p:cNvPr id="11" name="TextBox 10"/>
          <p:cNvSpPr txBox="1"/>
          <p:nvPr/>
        </p:nvSpPr>
        <p:spPr>
          <a:xfrm>
            <a:off x="381000" y="1336655"/>
            <a:ext cx="9067800" cy="461665"/>
          </a:xfrm>
          <a:prstGeom prst="rect">
            <a:avLst/>
          </a:prstGeom>
          <a:noFill/>
        </p:spPr>
        <p:txBody>
          <a:bodyPr wrap="square" rtlCol="0">
            <a:spAutoFit/>
          </a:bodyPr>
          <a:lstStyle/>
          <a:p>
            <a:pPr marL="457200" indent="-457200"/>
            <a:r>
              <a:rPr lang="en-US" sz="2400" b="1" dirty="0" smtClean="0">
                <a:solidFill>
                  <a:schemeClr val="bg1"/>
                </a:solidFill>
              </a:rPr>
              <a:t>COOL FACT</a:t>
            </a:r>
          </a:p>
        </p:txBody>
      </p:sp>
      <p:sp>
        <p:nvSpPr>
          <p:cNvPr id="16" name="TextBox 15"/>
          <p:cNvSpPr txBox="1"/>
          <p:nvPr/>
        </p:nvSpPr>
        <p:spPr>
          <a:xfrm>
            <a:off x="381000" y="1759803"/>
            <a:ext cx="9067800" cy="830997"/>
          </a:xfrm>
          <a:prstGeom prst="rect">
            <a:avLst/>
          </a:prstGeom>
          <a:noFill/>
        </p:spPr>
        <p:txBody>
          <a:bodyPr wrap="square" rtlCol="0">
            <a:spAutoFit/>
          </a:bodyPr>
          <a:lstStyle/>
          <a:p>
            <a:pPr marL="457200" indent="-457200"/>
            <a:r>
              <a:rPr lang="en-US" sz="2400" dirty="0" smtClean="0">
                <a:solidFill>
                  <a:schemeClr val="bg1"/>
                </a:solidFill>
              </a:rPr>
              <a:t>We usually think about </a:t>
            </a:r>
            <a:r>
              <a:rPr lang="en-US" sz="2400" b="1" dirty="0" smtClean="0">
                <a:ln w="18000">
                  <a:solidFill>
                    <a:srgbClr val="FF0000"/>
                  </a:solidFill>
                  <a:prstDash val="solid"/>
                  <a:miter lim="800000"/>
                </a:ln>
                <a:solidFill>
                  <a:schemeClr val="bg1"/>
                </a:solidFill>
                <a:effectLst>
                  <a:outerShdw blurRad="25500" dist="23000" dir="7020000" algn="tl">
                    <a:srgbClr val="000000">
                      <a:alpha val="50000"/>
                    </a:srgbClr>
                  </a:outerShdw>
                </a:effectLst>
              </a:rPr>
              <a:t>habitat</a:t>
            </a:r>
            <a:r>
              <a:rPr lang="en-US" sz="2400" dirty="0" smtClean="0">
                <a:solidFill>
                  <a:schemeClr val="bg1"/>
                </a:solidFill>
              </a:rPr>
              <a:t> in terms of how </a:t>
            </a:r>
            <a:r>
              <a:rPr lang="en-US" sz="2400" b="1" dirty="0" smtClean="0">
                <a:ln w="18000">
                  <a:solidFill>
                    <a:srgbClr val="FF0000"/>
                  </a:solidFill>
                  <a:prstDash val="solid"/>
                  <a:miter lim="800000"/>
                </a:ln>
                <a:solidFill>
                  <a:schemeClr val="bg1"/>
                </a:solidFill>
                <a:effectLst>
                  <a:outerShdw blurRad="25500" dist="23000" dir="7020000" algn="tl">
                    <a:srgbClr val="000000">
                      <a:alpha val="50000"/>
                    </a:srgbClr>
                  </a:outerShdw>
                </a:effectLst>
              </a:rPr>
              <a:t>habitat</a:t>
            </a:r>
            <a:r>
              <a:rPr lang="en-US" sz="2400" dirty="0" smtClean="0">
                <a:solidFill>
                  <a:schemeClr val="bg1"/>
                </a:solidFill>
              </a:rPr>
              <a:t>  </a:t>
            </a:r>
            <a:r>
              <a:rPr lang="en-US" sz="24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AFFECTS</a:t>
            </a:r>
            <a:endParaRPr lang="en-US" sz="2400" dirty="0" smtClean="0">
              <a:ln w="18000">
                <a:solidFill>
                  <a:schemeClr val="bg1"/>
                </a:solidFill>
                <a:prstDash val="solid"/>
                <a:miter lim="800000"/>
              </a:ln>
              <a:solidFill>
                <a:srgbClr val="FFFF00"/>
              </a:solidFill>
            </a:endParaRPr>
          </a:p>
          <a:p>
            <a:pPr marL="457200" indent="-457200"/>
            <a:r>
              <a:rPr lang="en-US" sz="2400" dirty="0" smtClean="0">
                <a:solidFill>
                  <a:schemeClr val="bg1"/>
                </a:solidFill>
              </a:rPr>
              <a:t>animals (what foods and other resources does a  </a:t>
            </a:r>
            <a:r>
              <a:rPr lang="en-US" sz="2400" b="1" dirty="0" smtClean="0">
                <a:ln w="18000">
                  <a:solidFill>
                    <a:srgbClr val="FF0000"/>
                  </a:solidFill>
                  <a:prstDash val="solid"/>
                  <a:miter lim="800000"/>
                </a:ln>
                <a:solidFill>
                  <a:schemeClr val="bg1"/>
                </a:solidFill>
                <a:effectLst>
                  <a:outerShdw blurRad="25500" dist="23000" dir="7020000" algn="tl">
                    <a:srgbClr val="000000">
                      <a:alpha val="50000"/>
                    </a:srgbClr>
                  </a:outerShdw>
                </a:effectLst>
              </a:rPr>
              <a:t>habitat</a:t>
            </a:r>
            <a:r>
              <a:rPr lang="en-US" sz="2400" dirty="0" smtClean="0">
                <a:solidFill>
                  <a:schemeClr val="bg1"/>
                </a:solidFill>
              </a:rPr>
              <a:t>  provide?)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WCC 523.jpg"/>
          <p:cNvPicPr>
            <a:picLocks noChangeAspect="1"/>
          </p:cNvPicPr>
          <p:nvPr/>
        </p:nvPicPr>
        <p:blipFill>
          <a:blip r:embed="rId3" cstate="print"/>
          <a:srcRect t="6220" r="3333" b="5002"/>
          <a:stretch>
            <a:fillRect/>
          </a:stretch>
        </p:blipFill>
        <p:spPr>
          <a:xfrm>
            <a:off x="152400" y="1371600"/>
            <a:ext cx="8839200" cy="5410200"/>
          </a:xfrm>
          <a:prstGeom prst="rect">
            <a:avLst/>
          </a:prstGeom>
        </p:spPr>
      </p:pic>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0" name="TextBox 9"/>
          <p:cNvSpPr txBox="1"/>
          <p:nvPr/>
        </p:nvSpPr>
        <p:spPr>
          <a:xfrm>
            <a:off x="381000" y="1336655"/>
            <a:ext cx="9067800" cy="461665"/>
          </a:xfrm>
          <a:prstGeom prst="rect">
            <a:avLst/>
          </a:prstGeom>
          <a:noFill/>
        </p:spPr>
        <p:txBody>
          <a:bodyPr wrap="square" rtlCol="0">
            <a:spAutoFit/>
          </a:bodyPr>
          <a:lstStyle/>
          <a:p>
            <a:pPr marL="457200" indent="-457200"/>
            <a:r>
              <a:rPr lang="en-US" sz="2400" b="1" dirty="0" smtClean="0">
                <a:solidFill>
                  <a:schemeClr val="bg1"/>
                </a:solidFill>
              </a:rPr>
              <a:t>COOL FACT</a:t>
            </a:r>
          </a:p>
        </p:txBody>
      </p:sp>
      <p:sp>
        <p:nvSpPr>
          <p:cNvPr id="16" name="TextBox 15"/>
          <p:cNvSpPr txBox="1"/>
          <p:nvPr/>
        </p:nvSpPr>
        <p:spPr>
          <a:xfrm>
            <a:off x="2377440" y="2658963"/>
            <a:ext cx="9067800" cy="830997"/>
          </a:xfrm>
          <a:prstGeom prst="rect">
            <a:avLst/>
          </a:prstGeom>
          <a:noFill/>
        </p:spPr>
        <p:txBody>
          <a:bodyPr wrap="square" rtlCol="0">
            <a:spAutoFit/>
          </a:bodyPr>
          <a:lstStyle/>
          <a:p>
            <a:pPr marL="457200" indent="-457200"/>
            <a:r>
              <a:rPr lang="en-US" sz="2400" dirty="0" smtClean="0">
                <a:solidFill>
                  <a:schemeClr val="bg1"/>
                </a:solidFill>
              </a:rPr>
              <a:t>meadow </a:t>
            </a:r>
            <a:r>
              <a:rPr lang="en-US" sz="2400" b="1" dirty="0" smtClean="0">
                <a:ln w="18000">
                  <a:solidFill>
                    <a:srgbClr val="FF0000"/>
                  </a:solidFill>
                  <a:prstDash val="solid"/>
                  <a:miter lim="800000"/>
                </a:ln>
                <a:solidFill>
                  <a:schemeClr val="bg1"/>
                </a:solidFill>
                <a:effectLst>
                  <a:outerShdw blurRad="25500" dist="23000" dir="7020000" algn="tl">
                    <a:srgbClr val="000000">
                      <a:alpha val="50000"/>
                    </a:srgbClr>
                  </a:outerShdw>
                </a:effectLst>
              </a:rPr>
              <a:t>habitat</a:t>
            </a:r>
            <a:r>
              <a:rPr lang="en-US" sz="24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 AFFECTS </a:t>
            </a:r>
            <a:r>
              <a:rPr lang="en-US" sz="2400" dirty="0" smtClean="0">
                <a:solidFill>
                  <a:schemeClr val="bg1"/>
                </a:solidFill>
              </a:rPr>
              <a:t>wood bison by providing </a:t>
            </a:r>
          </a:p>
          <a:p>
            <a:pPr marL="457200" indent="-457200"/>
            <a:r>
              <a:rPr lang="en-US" sz="2400" dirty="0" smtClean="0">
                <a:solidFill>
                  <a:schemeClr val="bg1"/>
                </a:solidFill>
              </a:rPr>
              <a:t>food (sedges and grasses) for wood bison to eat</a:t>
            </a:r>
          </a:p>
        </p:txBody>
      </p:sp>
      <p:sp>
        <p:nvSpPr>
          <p:cNvPr id="17" name="TextBox 16"/>
          <p:cNvSpPr txBox="1"/>
          <p:nvPr/>
        </p:nvSpPr>
        <p:spPr>
          <a:xfrm>
            <a:off x="381000" y="3558123"/>
            <a:ext cx="9067800" cy="830997"/>
          </a:xfrm>
          <a:prstGeom prst="rect">
            <a:avLst/>
          </a:prstGeom>
          <a:noFill/>
        </p:spPr>
        <p:txBody>
          <a:bodyPr wrap="square" rtlCol="0">
            <a:spAutoFit/>
          </a:bodyPr>
          <a:lstStyle/>
          <a:p>
            <a:pPr marL="457200" indent="-457200"/>
            <a:r>
              <a:rPr lang="en-US" sz="2400" dirty="0" smtClean="0">
                <a:solidFill>
                  <a:schemeClr val="bg1"/>
                </a:solidFill>
              </a:rPr>
              <a:t>Well……</a:t>
            </a:r>
          </a:p>
          <a:p>
            <a:pPr marL="457200" indent="-457200"/>
            <a:endParaRPr lang="en-US" sz="2400" dirty="0" smtClean="0">
              <a:solidFill>
                <a:schemeClr val="bg1"/>
              </a:solidFill>
            </a:endParaRPr>
          </a:p>
        </p:txBody>
      </p:sp>
      <p:sp>
        <p:nvSpPr>
          <p:cNvPr id="11" name="TextBox 10"/>
          <p:cNvSpPr txBox="1"/>
          <p:nvPr/>
        </p:nvSpPr>
        <p:spPr>
          <a:xfrm>
            <a:off x="685800" y="5609272"/>
            <a:ext cx="8077200" cy="1477328"/>
          </a:xfrm>
          <a:prstGeom prst="rect">
            <a:avLst/>
          </a:prstGeom>
          <a:noFill/>
        </p:spPr>
        <p:txBody>
          <a:bodyPr wrap="square" rtlCol="0">
            <a:spAutoFit/>
          </a:bodyPr>
          <a:lstStyle/>
          <a:p>
            <a:pPr marL="0" lvl="5"/>
            <a:r>
              <a:rPr lang="en-US" sz="2400" b="1" dirty="0" smtClean="0">
                <a:ln w="18000">
                  <a:solidFill>
                    <a:srgbClr val="0070C0"/>
                  </a:solidFill>
                  <a:prstDash val="solid"/>
                  <a:miter lim="800000"/>
                </a:ln>
                <a:effectLst>
                  <a:outerShdw blurRad="25500" dist="23000" dir="7020000" algn="tl">
                    <a:srgbClr val="000000">
                      <a:alpha val="50000"/>
                    </a:srgbClr>
                  </a:outerShdw>
                </a:effectLst>
              </a:rPr>
              <a:t>The wood bison’s grazing, hoof disturbance, and wallowing increase plant diversity, productivity, and nutrient cycling---which helps maintain meadow </a:t>
            </a:r>
            <a:r>
              <a:rPr lang="en-US" sz="2400" b="1" dirty="0" smtClean="0">
                <a:ln w="18000">
                  <a:solidFill>
                    <a:srgbClr val="FF0000"/>
                  </a:solidFill>
                  <a:prstDash val="solid"/>
                  <a:miter lim="800000"/>
                </a:ln>
                <a:solidFill>
                  <a:schemeClr val="bg1"/>
                </a:solidFill>
                <a:effectLst>
                  <a:outerShdw blurRad="25500" dist="23000" dir="7020000" algn="tl">
                    <a:srgbClr val="000000">
                      <a:alpha val="50000"/>
                    </a:srgbClr>
                  </a:outerShdw>
                </a:effectLst>
              </a:rPr>
              <a:t>habitat</a:t>
            </a:r>
            <a:endParaRPr lang="en-US" sz="2400" b="1" dirty="0" smtClean="0">
              <a:ln w="18000">
                <a:solidFill>
                  <a:srgbClr val="0070C0"/>
                </a:solidFill>
                <a:prstDash val="solid"/>
                <a:miter lim="800000"/>
              </a:ln>
              <a:effectLst>
                <a:outerShdw blurRad="25500" dist="23000" dir="7020000" algn="tl">
                  <a:srgbClr val="000000">
                    <a:alpha val="50000"/>
                  </a:srgbClr>
                </a:outerShdw>
              </a:effectLst>
            </a:endParaRPr>
          </a:p>
          <a:p>
            <a:endParaRPr lang="en-US" dirty="0"/>
          </a:p>
        </p:txBody>
      </p:sp>
      <p:sp>
        <p:nvSpPr>
          <p:cNvPr id="14" name="TextBox 13"/>
          <p:cNvSpPr txBox="1"/>
          <p:nvPr/>
        </p:nvSpPr>
        <p:spPr>
          <a:xfrm>
            <a:off x="1371600" y="3520440"/>
            <a:ext cx="9067800" cy="1261884"/>
          </a:xfrm>
          <a:prstGeom prst="rect">
            <a:avLst/>
          </a:prstGeom>
          <a:noFill/>
        </p:spPr>
        <p:txBody>
          <a:bodyPr wrap="square" rtlCol="0">
            <a:spAutoFit/>
          </a:bodyPr>
          <a:lstStyle/>
          <a:p>
            <a:pPr marL="457200" indent="-457200"/>
            <a:r>
              <a:rPr lang="en-US" sz="2400" dirty="0" smtClean="0">
                <a:solidFill>
                  <a:schemeClr val="bg1"/>
                </a:solidFill>
              </a:rPr>
              <a:t>the wood bison is a </a:t>
            </a:r>
            <a:r>
              <a:rPr lang="en-US" sz="2800" b="1" dirty="0" smtClean="0">
                <a:solidFill>
                  <a:schemeClr val="bg1"/>
                </a:solidFill>
              </a:rPr>
              <a:t>KEY GRAZING ANIMAL</a:t>
            </a:r>
            <a:r>
              <a:rPr lang="en-US" sz="2400" dirty="0" smtClean="0">
                <a:solidFill>
                  <a:schemeClr val="bg1"/>
                </a:solidFill>
              </a:rPr>
              <a:t> that</a:t>
            </a:r>
          </a:p>
          <a:p>
            <a:pPr marL="457200" indent="-457200"/>
            <a:r>
              <a:rPr lang="en-US" sz="24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AFFECTS</a:t>
            </a:r>
            <a:r>
              <a:rPr lang="en-US" sz="2400" dirty="0" smtClean="0">
                <a:solidFill>
                  <a:schemeClr val="bg1"/>
                </a:solidFill>
              </a:rPr>
              <a:t>  </a:t>
            </a:r>
            <a:r>
              <a:rPr lang="en-US" sz="2400" b="1" dirty="0" smtClean="0">
                <a:ln w="18000">
                  <a:solidFill>
                    <a:srgbClr val="FF0000"/>
                  </a:solidFill>
                  <a:prstDash val="solid"/>
                  <a:miter lim="800000"/>
                </a:ln>
                <a:solidFill>
                  <a:schemeClr val="bg1"/>
                </a:solidFill>
                <a:effectLst>
                  <a:outerShdw blurRad="25500" dist="23000" dir="7020000" algn="tl">
                    <a:srgbClr val="000000">
                      <a:alpha val="50000"/>
                    </a:srgbClr>
                  </a:outerShdw>
                </a:effectLst>
              </a:rPr>
              <a:t>habitat , </a:t>
            </a:r>
            <a:r>
              <a:rPr lang="en-US" sz="2400" b="1" dirty="0" smtClean="0">
                <a:solidFill>
                  <a:schemeClr val="bg1"/>
                </a:solidFill>
              </a:rPr>
              <a:t>too!</a:t>
            </a:r>
          </a:p>
          <a:p>
            <a:pPr marL="457200" indent="-457200"/>
            <a:endParaRPr lang="en-US" sz="2400" dirty="0" smtClean="0">
              <a:solidFill>
                <a:schemeClr val="bg1"/>
              </a:solidFill>
            </a:endParaRPr>
          </a:p>
        </p:txBody>
      </p:sp>
      <p:sp>
        <p:nvSpPr>
          <p:cNvPr id="18" name="TextBox 17"/>
          <p:cNvSpPr txBox="1"/>
          <p:nvPr/>
        </p:nvSpPr>
        <p:spPr>
          <a:xfrm>
            <a:off x="381000" y="1759803"/>
            <a:ext cx="9067800" cy="830997"/>
          </a:xfrm>
          <a:prstGeom prst="rect">
            <a:avLst/>
          </a:prstGeom>
          <a:noFill/>
        </p:spPr>
        <p:txBody>
          <a:bodyPr wrap="square" rtlCol="0">
            <a:spAutoFit/>
          </a:bodyPr>
          <a:lstStyle/>
          <a:p>
            <a:pPr marL="457200" indent="-457200"/>
            <a:r>
              <a:rPr lang="en-US" sz="2400" dirty="0" smtClean="0">
                <a:solidFill>
                  <a:schemeClr val="bg1"/>
                </a:solidFill>
              </a:rPr>
              <a:t>We usually think about </a:t>
            </a:r>
            <a:r>
              <a:rPr lang="en-US" sz="2400" b="1" dirty="0" smtClean="0">
                <a:ln w="18000">
                  <a:solidFill>
                    <a:srgbClr val="FF0000"/>
                  </a:solidFill>
                  <a:prstDash val="solid"/>
                  <a:miter lim="800000"/>
                </a:ln>
                <a:solidFill>
                  <a:schemeClr val="bg1"/>
                </a:solidFill>
                <a:effectLst>
                  <a:outerShdw blurRad="25500" dist="23000" dir="7020000" algn="tl">
                    <a:srgbClr val="000000">
                      <a:alpha val="50000"/>
                    </a:srgbClr>
                  </a:outerShdw>
                </a:effectLst>
              </a:rPr>
              <a:t>habitat</a:t>
            </a:r>
            <a:r>
              <a:rPr lang="en-US" sz="2400" dirty="0" smtClean="0">
                <a:solidFill>
                  <a:schemeClr val="bg1"/>
                </a:solidFill>
              </a:rPr>
              <a:t> in terms of how </a:t>
            </a:r>
            <a:r>
              <a:rPr lang="en-US" sz="2400" b="1" dirty="0" smtClean="0">
                <a:ln w="18000">
                  <a:solidFill>
                    <a:srgbClr val="FF0000"/>
                  </a:solidFill>
                  <a:prstDash val="solid"/>
                  <a:miter lim="800000"/>
                </a:ln>
                <a:solidFill>
                  <a:schemeClr val="bg1"/>
                </a:solidFill>
                <a:effectLst>
                  <a:outerShdw blurRad="25500" dist="23000" dir="7020000" algn="tl">
                    <a:srgbClr val="000000">
                      <a:alpha val="50000"/>
                    </a:srgbClr>
                  </a:outerShdw>
                </a:effectLst>
              </a:rPr>
              <a:t>habitat</a:t>
            </a:r>
            <a:r>
              <a:rPr lang="en-US" sz="2400" dirty="0" smtClean="0">
                <a:solidFill>
                  <a:schemeClr val="bg1"/>
                </a:solidFill>
              </a:rPr>
              <a:t>  </a:t>
            </a:r>
            <a:r>
              <a:rPr lang="en-US" sz="24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AFFECTS</a:t>
            </a:r>
            <a:endParaRPr lang="en-US" sz="2400" dirty="0" smtClean="0">
              <a:ln w="18000">
                <a:solidFill>
                  <a:schemeClr val="bg1"/>
                </a:solidFill>
                <a:prstDash val="solid"/>
                <a:miter lim="800000"/>
              </a:ln>
              <a:solidFill>
                <a:srgbClr val="FFFF00"/>
              </a:solidFill>
            </a:endParaRPr>
          </a:p>
          <a:p>
            <a:pPr marL="457200" indent="-457200"/>
            <a:r>
              <a:rPr lang="en-US" sz="2400" dirty="0" smtClean="0">
                <a:solidFill>
                  <a:schemeClr val="bg1"/>
                </a:solidFill>
              </a:rPr>
              <a:t>animals (what foods and other resources does a  </a:t>
            </a:r>
            <a:r>
              <a:rPr lang="en-US" sz="2400" b="1" dirty="0" smtClean="0">
                <a:ln w="18000">
                  <a:solidFill>
                    <a:srgbClr val="FF0000"/>
                  </a:solidFill>
                  <a:prstDash val="solid"/>
                  <a:miter lim="800000"/>
                </a:ln>
                <a:solidFill>
                  <a:schemeClr val="bg1"/>
                </a:solidFill>
                <a:effectLst>
                  <a:outerShdw blurRad="25500" dist="23000" dir="7020000" algn="tl">
                    <a:srgbClr val="000000">
                      <a:alpha val="50000"/>
                    </a:srgbClr>
                  </a:outerShdw>
                </a:effectLst>
              </a:rPr>
              <a:t>habitat</a:t>
            </a:r>
            <a:r>
              <a:rPr lang="en-US" sz="2400" dirty="0" smtClean="0">
                <a:solidFill>
                  <a:schemeClr val="bg1"/>
                </a:solidFill>
              </a:rPr>
              <a:t>  provide?)</a:t>
            </a:r>
          </a:p>
        </p:txBody>
      </p:sp>
      <p:sp>
        <p:nvSpPr>
          <p:cNvPr id="19" name="TextBox 18"/>
          <p:cNvSpPr txBox="1"/>
          <p:nvPr/>
        </p:nvSpPr>
        <p:spPr>
          <a:xfrm>
            <a:off x="381000" y="2658963"/>
            <a:ext cx="9067800" cy="830997"/>
          </a:xfrm>
          <a:prstGeom prst="rect">
            <a:avLst/>
          </a:prstGeom>
          <a:noFill/>
        </p:spPr>
        <p:txBody>
          <a:bodyPr wrap="square" rtlCol="0">
            <a:spAutoFit/>
          </a:bodyPr>
          <a:lstStyle/>
          <a:p>
            <a:pPr marL="457200" indent="-457200"/>
            <a:r>
              <a:rPr lang="en-US" sz="2400" dirty="0" smtClean="0">
                <a:solidFill>
                  <a:schemeClr val="bg1"/>
                </a:solidFill>
              </a:rPr>
              <a:t>For example……</a:t>
            </a:r>
          </a:p>
          <a:p>
            <a:pPr marL="457200" indent="-457200"/>
            <a:endParaRPr lang="en-US" sz="2400" dirty="0" smtClean="0">
              <a:solidFill>
                <a:schemeClr val="bg1"/>
              </a:solidFill>
            </a:endParaRPr>
          </a:p>
        </p:txBody>
      </p:sp>
      <p:sp>
        <p:nvSpPr>
          <p:cNvPr id="21" name="TextBox 20"/>
          <p:cNvSpPr txBox="1"/>
          <p:nvPr/>
        </p:nvSpPr>
        <p:spPr>
          <a:xfrm>
            <a:off x="685800" y="5105400"/>
            <a:ext cx="9067800" cy="830997"/>
          </a:xfrm>
          <a:prstGeom prst="rect">
            <a:avLst/>
          </a:prstGeom>
          <a:noFill/>
        </p:spPr>
        <p:txBody>
          <a:bodyPr wrap="square" rtlCol="0">
            <a:spAutoFit/>
          </a:bodyPr>
          <a:lstStyle/>
          <a:p>
            <a:pPr marL="457200" indent="-457200"/>
            <a:r>
              <a:rPr lang="en-US" sz="2400" b="1" dirty="0" smtClean="0">
                <a:ln w="18000">
                  <a:solidFill>
                    <a:srgbClr val="0070C0"/>
                  </a:solidFill>
                  <a:prstDash val="solid"/>
                  <a:miter lim="800000"/>
                </a:ln>
                <a:effectLst>
                  <a:outerShdw blurRad="25500" dist="23000" dir="7020000" algn="tl">
                    <a:srgbClr val="000000">
                      <a:alpha val="50000"/>
                    </a:srgbClr>
                  </a:outerShdw>
                </a:effectLst>
              </a:rPr>
              <a:t>How?</a:t>
            </a:r>
          </a:p>
          <a:p>
            <a:pPr marL="457200" indent="-457200"/>
            <a:endParaRPr lang="en-US" sz="2400" dirty="0" smtClean="0">
              <a:solidFill>
                <a:schemeClr val="bg1"/>
              </a:solidFill>
            </a:endParaRPr>
          </a:p>
        </p:txBody>
      </p:sp>
      <p:sp>
        <p:nvSpPr>
          <p:cNvPr id="22" name="TextBox 21"/>
          <p:cNvSpPr txBox="1"/>
          <p:nvPr/>
        </p:nvSpPr>
        <p:spPr>
          <a:xfrm>
            <a:off x="762000" y="838200"/>
            <a:ext cx="9067800" cy="461665"/>
          </a:xfrm>
          <a:prstGeom prst="rect">
            <a:avLst/>
          </a:prstGeom>
          <a:noFill/>
        </p:spPr>
        <p:txBody>
          <a:bodyPr wrap="square" rtlCol="0">
            <a:spAutoFit/>
          </a:bodyPr>
          <a:lstStyle/>
          <a:p>
            <a:pPr marL="457200" indent="-457200"/>
            <a:r>
              <a:rPr lang="en-US" sz="2400" dirty="0" smtClean="0">
                <a:solidFill>
                  <a:srgbClr val="FFFF00"/>
                </a:solidFill>
              </a:rPr>
              <a:t>1.    Amount of meadow habitat in the 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1" grpId="0"/>
      <p:bldP spid="14"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WCC 523.jpg"/>
          <p:cNvPicPr>
            <a:picLocks noChangeAspect="1"/>
          </p:cNvPicPr>
          <p:nvPr/>
        </p:nvPicPr>
        <p:blipFill>
          <a:blip r:embed="rId3" cstate="print"/>
          <a:srcRect t="6220" r="3333" b="5002"/>
          <a:stretch>
            <a:fillRect/>
          </a:stretch>
        </p:blipFill>
        <p:spPr>
          <a:xfrm>
            <a:off x="152400" y="1371600"/>
            <a:ext cx="8839200" cy="5410200"/>
          </a:xfrm>
          <a:prstGeom prst="rect">
            <a:avLst/>
          </a:prstGeom>
        </p:spPr>
      </p:pic>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0" name="TextBox 9"/>
          <p:cNvSpPr txBox="1"/>
          <p:nvPr/>
        </p:nvSpPr>
        <p:spPr>
          <a:xfrm>
            <a:off x="1371600" y="1900535"/>
            <a:ext cx="9067800" cy="461665"/>
          </a:xfrm>
          <a:prstGeom prst="rect">
            <a:avLst/>
          </a:prstGeom>
          <a:noFill/>
        </p:spPr>
        <p:txBody>
          <a:bodyPr wrap="square" rtlCol="0">
            <a:spAutoFit/>
          </a:bodyPr>
          <a:lstStyle/>
          <a:p>
            <a:pPr marL="457200" indent="-457200"/>
            <a:r>
              <a:rPr lang="en-US" sz="2400" b="1" dirty="0" smtClean="0">
                <a:solidFill>
                  <a:schemeClr val="bg1"/>
                </a:solidFill>
              </a:rPr>
              <a:t>Okay, we know a bit about meadow habitat</a:t>
            </a:r>
          </a:p>
        </p:txBody>
      </p:sp>
      <p:sp>
        <p:nvSpPr>
          <p:cNvPr id="22" name="TextBox 21"/>
          <p:cNvSpPr txBox="1"/>
          <p:nvPr/>
        </p:nvSpPr>
        <p:spPr>
          <a:xfrm>
            <a:off x="1371600" y="2819400"/>
            <a:ext cx="9067800" cy="461665"/>
          </a:xfrm>
          <a:prstGeom prst="rect">
            <a:avLst/>
          </a:prstGeom>
          <a:noFill/>
        </p:spPr>
        <p:txBody>
          <a:bodyPr wrap="square" rtlCol="0">
            <a:spAutoFit/>
          </a:bodyPr>
          <a:lstStyle/>
          <a:p>
            <a:pPr marL="457200" indent="-457200"/>
            <a:r>
              <a:rPr lang="en-US" sz="2400" b="1" dirty="0" smtClean="0">
                <a:solidFill>
                  <a:schemeClr val="bg1"/>
                </a:solidFill>
              </a:rPr>
              <a:t>Let’s move on to the next DATA CATEGORY</a:t>
            </a:r>
          </a:p>
        </p:txBody>
      </p:sp>
      <p:sp>
        <p:nvSpPr>
          <p:cNvPr id="12" name="TextBox 11"/>
          <p:cNvSpPr txBox="1"/>
          <p:nvPr/>
        </p:nvSpPr>
        <p:spPr>
          <a:xfrm>
            <a:off x="762000" y="838200"/>
            <a:ext cx="9067800" cy="461665"/>
          </a:xfrm>
          <a:prstGeom prst="rect">
            <a:avLst/>
          </a:prstGeom>
          <a:noFill/>
        </p:spPr>
        <p:txBody>
          <a:bodyPr wrap="square" rtlCol="0">
            <a:spAutoFit/>
          </a:bodyPr>
          <a:lstStyle/>
          <a:p>
            <a:pPr marL="457200" indent="-457200"/>
            <a:r>
              <a:rPr lang="en-US" sz="2400" dirty="0" smtClean="0">
                <a:solidFill>
                  <a:srgbClr val="FFFF00"/>
                </a:solidFill>
              </a:rPr>
              <a:t>1.    Amount of meadow habitat in the 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WCC 1943.jpg"/>
          <p:cNvPicPr>
            <a:picLocks noChangeAspect="1"/>
          </p:cNvPicPr>
          <p:nvPr/>
        </p:nvPicPr>
        <p:blipFill>
          <a:blip r:embed="rId3" cstate="print">
            <a:lum bright="60000"/>
          </a:blip>
          <a:stretch>
            <a:fillRect/>
          </a:stretch>
        </p:blipFill>
        <p:spPr>
          <a:xfrm>
            <a:off x="198620" y="936879"/>
            <a:ext cx="8763000" cy="5844921"/>
          </a:xfrm>
          <a:prstGeom prst="rect">
            <a:avLst/>
          </a:prstGeom>
        </p:spPr>
      </p:pic>
      <p:sp>
        <p:nvSpPr>
          <p:cNvPr id="7" name="TextBox 6"/>
          <p:cNvSpPr txBox="1"/>
          <p:nvPr/>
        </p:nvSpPr>
        <p:spPr>
          <a:xfrm>
            <a:off x="782661" y="1828800"/>
            <a:ext cx="7769627" cy="1200329"/>
          </a:xfrm>
          <a:prstGeom prst="rect">
            <a:avLst/>
          </a:prstGeom>
          <a:noFill/>
        </p:spPr>
        <p:txBody>
          <a:bodyPr wrap="none" rtlCol="0">
            <a:spAutoFit/>
          </a:bodyPr>
          <a:lstStyle/>
          <a:p>
            <a:r>
              <a:rPr lang="en-US" sz="2400" b="1" dirty="0" smtClean="0">
                <a:solidFill>
                  <a:schemeClr val="bg1"/>
                </a:solidFill>
              </a:rPr>
              <a:t>As part of this activity, it will be your job to help determine </a:t>
            </a:r>
          </a:p>
          <a:p>
            <a:r>
              <a:rPr lang="en-US" sz="2400" b="1" dirty="0" smtClean="0">
                <a:solidFill>
                  <a:schemeClr val="bg1"/>
                </a:solidFill>
              </a:rPr>
              <a:t>WHERE a captive herd of wood bison can be restored back </a:t>
            </a:r>
          </a:p>
          <a:p>
            <a:r>
              <a:rPr lang="en-US" sz="2400" b="1" dirty="0" smtClean="0">
                <a:solidFill>
                  <a:schemeClr val="bg1"/>
                </a:solidFill>
              </a:rPr>
              <a:t>into the Alaska wild</a:t>
            </a:r>
          </a:p>
        </p:txBody>
      </p:sp>
      <p:sp>
        <p:nvSpPr>
          <p:cNvPr id="16" name="TextBox 15"/>
          <p:cNvSpPr txBox="1"/>
          <p:nvPr/>
        </p:nvSpPr>
        <p:spPr>
          <a:xfrm>
            <a:off x="777240" y="3200400"/>
            <a:ext cx="7237879" cy="830997"/>
          </a:xfrm>
          <a:prstGeom prst="rect">
            <a:avLst/>
          </a:prstGeom>
          <a:noFill/>
        </p:spPr>
        <p:txBody>
          <a:bodyPr wrap="none" rtlCol="0">
            <a:spAutoFit/>
          </a:bodyPr>
          <a:lstStyle/>
          <a:p>
            <a:r>
              <a:rPr lang="en-US" sz="2400" b="1" dirty="0" smtClean="0">
                <a:solidFill>
                  <a:schemeClr val="bg1"/>
                </a:solidFill>
              </a:rPr>
              <a:t>Before you can help make this decision, you need some </a:t>
            </a:r>
          </a:p>
          <a:p>
            <a:r>
              <a:rPr lang="en-US" sz="2400" b="1" dirty="0" smtClean="0">
                <a:solidFill>
                  <a:schemeClr val="bg1"/>
                </a:solidFill>
              </a:rPr>
              <a:t>background information</a:t>
            </a:r>
            <a:endParaRPr lang="en-US" sz="2400" b="1" dirty="0">
              <a:solidFill>
                <a:schemeClr val="bg1"/>
              </a:solidFill>
            </a:endParaRPr>
          </a:p>
        </p:txBody>
      </p:sp>
      <p:sp>
        <p:nvSpPr>
          <p:cNvPr id="6" name="TextBox 5"/>
          <p:cNvSpPr txBox="1"/>
          <p:nvPr/>
        </p:nvSpPr>
        <p:spPr>
          <a:xfrm>
            <a:off x="463060" y="152400"/>
            <a:ext cx="8400185" cy="769441"/>
          </a:xfrm>
          <a:prstGeom prst="rect">
            <a:avLst/>
          </a:prstGeom>
          <a:noFill/>
        </p:spPr>
        <p:txBody>
          <a:bodyPr wrap="none" rtlCol="0">
            <a:spAutoFit/>
          </a:bodyPr>
          <a:lstStyle/>
          <a:p>
            <a:r>
              <a:rPr lang="en-US" sz="4400" b="1" dirty="0" smtClean="0"/>
              <a:t>Where Will the Wood Bison Roam?</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0" name="TextBox 9"/>
          <p:cNvSpPr txBox="1"/>
          <p:nvPr/>
        </p:nvSpPr>
        <p:spPr>
          <a:xfrm>
            <a:off x="457200" y="4343400"/>
            <a:ext cx="9067800" cy="461665"/>
          </a:xfrm>
          <a:prstGeom prst="rect">
            <a:avLst/>
          </a:prstGeom>
          <a:noFill/>
        </p:spPr>
        <p:txBody>
          <a:bodyPr wrap="square" rtlCol="0">
            <a:spAutoFit/>
          </a:bodyPr>
          <a:lstStyle/>
          <a:p>
            <a:pPr marL="457200" indent="-457200"/>
            <a:r>
              <a:rPr lang="en-US" sz="2400" dirty="0" smtClean="0"/>
              <a:t>4.    Size of the site</a:t>
            </a:r>
          </a:p>
        </p:txBody>
      </p:sp>
      <p:sp>
        <p:nvSpPr>
          <p:cNvPr id="12" name="TextBox 11"/>
          <p:cNvSpPr txBox="1"/>
          <p:nvPr/>
        </p:nvSpPr>
        <p:spPr>
          <a:xfrm>
            <a:off x="457200" y="3581400"/>
            <a:ext cx="9067800" cy="461665"/>
          </a:xfrm>
          <a:prstGeom prst="rect">
            <a:avLst/>
          </a:prstGeom>
          <a:noFill/>
        </p:spPr>
        <p:txBody>
          <a:bodyPr wrap="square" rtlCol="0">
            <a:spAutoFit/>
          </a:bodyPr>
          <a:lstStyle/>
          <a:p>
            <a:pPr marL="457200" indent="-457200"/>
            <a:r>
              <a:rPr lang="en-US" sz="2400" dirty="0" smtClean="0"/>
              <a:t>3.    Accessibility of wood bison forage in the site</a:t>
            </a:r>
          </a:p>
        </p:txBody>
      </p:sp>
      <p:sp>
        <p:nvSpPr>
          <p:cNvPr id="17" name="TextBox 16"/>
          <p:cNvSpPr txBox="1"/>
          <p:nvPr/>
        </p:nvSpPr>
        <p:spPr>
          <a:xfrm>
            <a:off x="457200" y="1981200"/>
            <a:ext cx="9067800" cy="461665"/>
          </a:xfrm>
          <a:prstGeom prst="rect">
            <a:avLst/>
          </a:prstGeom>
          <a:noFill/>
        </p:spPr>
        <p:txBody>
          <a:bodyPr wrap="square" rtlCol="0">
            <a:spAutoFit/>
          </a:bodyPr>
          <a:lstStyle/>
          <a:p>
            <a:pPr marL="457200" indent="-457200"/>
            <a:r>
              <a:rPr lang="en-US" sz="2400" dirty="0" smtClean="0"/>
              <a:t>1.    Amount of meadow habitat in the site</a:t>
            </a:r>
          </a:p>
        </p:txBody>
      </p:sp>
      <p:sp>
        <p:nvSpPr>
          <p:cNvPr id="18" name="TextBox 17"/>
          <p:cNvSpPr txBox="1"/>
          <p:nvPr/>
        </p:nvSpPr>
        <p:spPr>
          <a:xfrm>
            <a:off x="457200" y="5133536"/>
            <a:ext cx="9067800" cy="461665"/>
          </a:xfrm>
          <a:prstGeom prst="rect">
            <a:avLst/>
          </a:prstGeom>
          <a:noFill/>
        </p:spPr>
        <p:txBody>
          <a:bodyPr wrap="square" rtlCol="0">
            <a:spAutoFit/>
          </a:bodyPr>
          <a:lstStyle/>
          <a:p>
            <a:pPr marL="457200" indent="-457200"/>
            <a:r>
              <a:rPr lang="en-US" sz="2400" dirty="0" smtClean="0"/>
              <a:t>5.    Proximity of the site to existing PLAINS bison herds</a:t>
            </a:r>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21" name="TextBox 20"/>
          <p:cNvSpPr txBox="1"/>
          <p:nvPr/>
        </p:nvSpPr>
        <p:spPr>
          <a:xfrm>
            <a:off x="457200" y="1123072"/>
            <a:ext cx="9067800" cy="461665"/>
          </a:xfrm>
          <a:prstGeom prst="rect">
            <a:avLst/>
          </a:prstGeom>
          <a:noFill/>
        </p:spPr>
        <p:txBody>
          <a:bodyPr wrap="square" rtlCol="0">
            <a:spAutoFit/>
          </a:bodyPr>
          <a:lstStyle/>
          <a:p>
            <a:r>
              <a:rPr lang="en-US" sz="2400" b="1" dirty="0" smtClean="0"/>
              <a:t>DATA CATEGORIES</a:t>
            </a:r>
            <a:endParaRPr lang="en-US" sz="2400" b="1" dirty="0"/>
          </a:p>
        </p:txBody>
      </p:sp>
      <p:sp>
        <p:nvSpPr>
          <p:cNvPr id="24" name="Rectangle 23"/>
          <p:cNvSpPr/>
          <p:nvPr/>
        </p:nvSpPr>
        <p:spPr>
          <a:xfrm>
            <a:off x="5842002" y="1676400"/>
            <a:ext cx="3962400" cy="6858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This one next!</a:t>
            </a:r>
            <a:endParaRPr lang="en-US" sz="2300" b="1" dirty="0">
              <a:ln w="18000">
                <a:solidFill>
                  <a:schemeClr val="bg1"/>
                </a:solidFill>
                <a:prstDash val="solid"/>
                <a:miter lim="800000"/>
              </a:ln>
              <a:solidFill>
                <a:srgbClr val="FFFF00"/>
              </a:solidFill>
              <a:effectLst>
                <a:outerShdw blurRad="25500" dist="23000" dir="7020000" algn="tl">
                  <a:srgbClr val="000000">
                    <a:alpha val="50000"/>
                  </a:srgbClr>
                </a:outerShdw>
              </a:effectLst>
            </a:endParaRPr>
          </a:p>
        </p:txBody>
      </p:sp>
      <p:sp>
        <p:nvSpPr>
          <p:cNvPr id="14" name="TextBox 13"/>
          <p:cNvSpPr txBox="1"/>
          <p:nvPr/>
        </p:nvSpPr>
        <p:spPr>
          <a:xfrm>
            <a:off x="457200" y="2819400"/>
            <a:ext cx="9067800" cy="461665"/>
          </a:xfrm>
          <a:prstGeom prst="rect">
            <a:avLst/>
          </a:prstGeom>
          <a:noFill/>
        </p:spPr>
        <p:txBody>
          <a:bodyPr wrap="square" rtlCol="0">
            <a:spAutoFit/>
          </a:bodyPr>
          <a:lstStyle/>
          <a:p>
            <a:pPr marL="457200" indent="-457200"/>
            <a:r>
              <a:rPr lang="en-US" sz="2400" dirty="0" smtClean="0"/>
              <a:t>2.    Availability of wood bison forage in the site’s meadows</a:t>
            </a:r>
          </a:p>
        </p:txBody>
      </p:sp>
      <p:sp>
        <p:nvSpPr>
          <p:cNvPr id="19" name="TextBox 18"/>
          <p:cNvSpPr txBox="1"/>
          <p:nvPr/>
        </p:nvSpPr>
        <p:spPr>
          <a:xfrm>
            <a:off x="457200" y="5939135"/>
            <a:ext cx="9067800" cy="461665"/>
          </a:xfrm>
          <a:prstGeom prst="rect">
            <a:avLst/>
          </a:prstGeom>
          <a:noFill/>
        </p:spPr>
        <p:txBody>
          <a:bodyPr wrap="square" rtlCol="0">
            <a:spAutoFit/>
          </a:bodyPr>
          <a:lstStyle/>
          <a:p>
            <a:pPr marL="457200" indent="-457200"/>
            <a:r>
              <a:rPr lang="en-US" sz="2400" dirty="0" smtClean="0"/>
              <a:t>6.    Landownership in and near the site</a:t>
            </a:r>
          </a:p>
        </p:txBody>
      </p:sp>
      <p:sp>
        <p:nvSpPr>
          <p:cNvPr id="20" name="Rounded Rectangle 19"/>
          <p:cNvSpPr/>
          <p:nvPr/>
        </p:nvSpPr>
        <p:spPr>
          <a:xfrm>
            <a:off x="457200" y="2667000"/>
            <a:ext cx="7467600" cy="7620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 Arrow 15"/>
          <p:cNvSpPr/>
          <p:nvPr/>
        </p:nvSpPr>
        <p:spPr>
          <a:xfrm rot="16200000" flipH="1">
            <a:off x="6248400" y="1981201"/>
            <a:ext cx="609600" cy="609600"/>
          </a:xfrm>
          <a:prstGeom prst="ben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shutterstock_wood bison in Canada_80792800.jpg"/>
          <p:cNvPicPr>
            <a:picLocks noChangeAspect="1"/>
          </p:cNvPicPr>
          <p:nvPr/>
        </p:nvPicPr>
        <p:blipFill>
          <a:blip r:embed="rId3" cstate="print"/>
          <a:srcRect t="55910" b="7348"/>
          <a:stretch>
            <a:fillRect/>
          </a:stretch>
        </p:blipFill>
        <p:spPr>
          <a:xfrm>
            <a:off x="76200" y="1828800"/>
            <a:ext cx="8991600" cy="4953000"/>
          </a:xfrm>
          <a:prstGeom prst="rect">
            <a:avLst/>
          </a:prstGeom>
        </p:spPr>
      </p:pic>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2" name="TextBox 11"/>
          <p:cNvSpPr txBox="1"/>
          <p:nvPr/>
        </p:nvSpPr>
        <p:spPr>
          <a:xfrm>
            <a:off x="1783854" y="1367135"/>
            <a:ext cx="5823858" cy="461665"/>
          </a:xfrm>
          <a:prstGeom prst="rect">
            <a:avLst/>
          </a:prstGeom>
          <a:noFill/>
        </p:spPr>
        <p:txBody>
          <a:bodyPr wrap="square" rtlCol="0">
            <a:spAutoFit/>
          </a:bodyPr>
          <a:lstStyle/>
          <a:p>
            <a:pPr marL="457200" indent="-457200"/>
            <a:r>
              <a:rPr lang="en-US" sz="2400" b="1" dirty="0" smtClean="0"/>
              <a:t>What types of FORAGE do wood bison eat?</a:t>
            </a:r>
          </a:p>
        </p:txBody>
      </p:sp>
      <p:sp>
        <p:nvSpPr>
          <p:cNvPr id="37" name="TextBox 36"/>
          <p:cNvSpPr txBox="1"/>
          <p:nvPr/>
        </p:nvSpPr>
        <p:spPr>
          <a:xfrm>
            <a:off x="609600" y="838200"/>
            <a:ext cx="9067800" cy="461665"/>
          </a:xfrm>
          <a:prstGeom prst="rect">
            <a:avLst/>
          </a:prstGeom>
          <a:noFill/>
        </p:spPr>
        <p:txBody>
          <a:bodyPr wrap="square" rtlCol="0">
            <a:spAutoFit/>
          </a:bodyPr>
          <a:lstStyle/>
          <a:p>
            <a:pPr marL="457200" indent="-457200"/>
            <a:r>
              <a:rPr lang="en-US" sz="2400" dirty="0" smtClean="0">
                <a:solidFill>
                  <a:srgbClr val="FFFF00"/>
                </a:solidFill>
              </a:rPr>
              <a:t>2.    Availability of wood bison forage in the site’s meadows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shutterstock_wood bison in Canada_80792800.jpg"/>
          <p:cNvPicPr>
            <a:picLocks noChangeAspect="1"/>
          </p:cNvPicPr>
          <p:nvPr/>
        </p:nvPicPr>
        <p:blipFill>
          <a:blip r:embed="rId3" cstate="print">
            <a:lum bright="70000"/>
          </a:blip>
          <a:srcRect t="55910" b="7348"/>
          <a:stretch>
            <a:fillRect/>
          </a:stretch>
        </p:blipFill>
        <p:spPr>
          <a:xfrm>
            <a:off x="76200" y="1828800"/>
            <a:ext cx="8991600" cy="4953000"/>
          </a:xfrm>
          <a:prstGeom prst="rect">
            <a:avLst/>
          </a:prstGeom>
        </p:spPr>
      </p:pic>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0" name="TextBox 9"/>
          <p:cNvSpPr txBox="1"/>
          <p:nvPr/>
        </p:nvSpPr>
        <p:spPr>
          <a:xfrm>
            <a:off x="780144" y="2738735"/>
            <a:ext cx="9067800" cy="461665"/>
          </a:xfrm>
          <a:prstGeom prst="rect">
            <a:avLst/>
          </a:prstGeom>
          <a:noFill/>
        </p:spPr>
        <p:txBody>
          <a:bodyPr wrap="square" rtlCol="0">
            <a:spAutoFit/>
          </a:bodyPr>
          <a:lstStyle/>
          <a:p>
            <a:pPr marL="457200" indent="-457200"/>
            <a:r>
              <a:rPr lang="en-US" sz="2400" b="1" dirty="0" smtClean="0">
                <a:solidFill>
                  <a:schemeClr val="bg1"/>
                </a:solidFill>
              </a:rPr>
              <a:t>Wood bison eat mostly </a:t>
            </a:r>
            <a:r>
              <a:rPr lang="en-US" sz="2400" b="1" dirty="0" smtClean="0">
                <a:solidFill>
                  <a:srgbClr val="C00000"/>
                </a:solidFill>
              </a:rPr>
              <a:t>GRAMINOIDS</a:t>
            </a:r>
            <a:r>
              <a:rPr lang="en-US" sz="2400" b="1" dirty="0" smtClean="0">
                <a:solidFill>
                  <a:schemeClr val="bg1"/>
                </a:solidFill>
              </a:rPr>
              <a:t> (93% of their diet)</a:t>
            </a:r>
          </a:p>
        </p:txBody>
      </p:sp>
      <p:sp>
        <p:nvSpPr>
          <p:cNvPr id="18" name="TextBox 17"/>
          <p:cNvSpPr txBox="1"/>
          <p:nvPr/>
        </p:nvSpPr>
        <p:spPr>
          <a:xfrm>
            <a:off x="780144" y="3195935"/>
            <a:ext cx="9067800" cy="461665"/>
          </a:xfrm>
          <a:prstGeom prst="rect">
            <a:avLst/>
          </a:prstGeom>
          <a:noFill/>
        </p:spPr>
        <p:txBody>
          <a:bodyPr wrap="square" rtlCol="0">
            <a:spAutoFit/>
          </a:bodyPr>
          <a:lstStyle/>
          <a:p>
            <a:pPr marL="457200" indent="-457200"/>
            <a:r>
              <a:rPr lang="en-US" sz="2400" b="1" dirty="0" smtClean="0">
                <a:solidFill>
                  <a:schemeClr val="bg1"/>
                </a:solidFill>
              </a:rPr>
              <a:t>What are </a:t>
            </a:r>
            <a:r>
              <a:rPr lang="en-US" sz="2400" b="1" dirty="0" smtClean="0">
                <a:solidFill>
                  <a:srgbClr val="C00000"/>
                </a:solidFill>
              </a:rPr>
              <a:t>GRAMINOIDS?</a:t>
            </a:r>
          </a:p>
        </p:txBody>
      </p:sp>
      <p:sp>
        <p:nvSpPr>
          <p:cNvPr id="19" name="TextBox 18"/>
          <p:cNvSpPr txBox="1"/>
          <p:nvPr/>
        </p:nvSpPr>
        <p:spPr>
          <a:xfrm>
            <a:off x="4267200" y="3531215"/>
            <a:ext cx="9067800" cy="461665"/>
          </a:xfrm>
          <a:prstGeom prst="rect">
            <a:avLst/>
          </a:prstGeom>
          <a:noFill/>
        </p:spPr>
        <p:txBody>
          <a:bodyPr wrap="square" rtlCol="0">
            <a:spAutoFit/>
          </a:bodyPr>
          <a:lstStyle/>
          <a:p>
            <a:pPr marL="457200" indent="-457200">
              <a:buFont typeface="Arial" pitchFamily="34" charset="0"/>
              <a:buChar char="•"/>
            </a:pPr>
            <a:r>
              <a:rPr lang="en-US" sz="2400" b="1" dirty="0" smtClean="0">
                <a:solidFill>
                  <a:schemeClr val="bg1"/>
                </a:solidFill>
              </a:rPr>
              <a:t>Plants with elongated leaves</a:t>
            </a:r>
          </a:p>
        </p:txBody>
      </p:sp>
      <p:sp>
        <p:nvSpPr>
          <p:cNvPr id="20" name="TextBox 19"/>
          <p:cNvSpPr txBox="1"/>
          <p:nvPr/>
        </p:nvSpPr>
        <p:spPr>
          <a:xfrm>
            <a:off x="4267200" y="3180695"/>
            <a:ext cx="9067800" cy="461665"/>
          </a:xfrm>
          <a:prstGeom prst="rect">
            <a:avLst/>
          </a:prstGeom>
          <a:noFill/>
        </p:spPr>
        <p:txBody>
          <a:bodyPr wrap="square" rtlCol="0">
            <a:spAutoFit/>
          </a:bodyPr>
          <a:lstStyle/>
          <a:p>
            <a:pPr marL="457200" indent="-457200">
              <a:buFont typeface="Arial" pitchFamily="34" charset="0"/>
              <a:buChar char="•"/>
            </a:pPr>
            <a:r>
              <a:rPr lang="en-US" sz="2400" b="1" dirty="0" smtClean="0">
                <a:solidFill>
                  <a:schemeClr val="bg1"/>
                </a:solidFill>
              </a:rPr>
              <a:t>Sedges and Grasses</a:t>
            </a:r>
          </a:p>
        </p:txBody>
      </p:sp>
      <p:sp>
        <p:nvSpPr>
          <p:cNvPr id="21" name="TextBox 20"/>
          <p:cNvSpPr txBox="1"/>
          <p:nvPr/>
        </p:nvSpPr>
        <p:spPr>
          <a:xfrm>
            <a:off x="4724400" y="3805535"/>
            <a:ext cx="9067800" cy="461665"/>
          </a:xfrm>
          <a:prstGeom prst="rect">
            <a:avLst/>
          </a:prstGeom>
          <a:noFill/>
        </p:spPr>
        <p:txBody>
          <a:bodyPr wrap="square" rtlCol="0">
            <a:spAutoFit/>
          </a:bodyPr>
          <a:lstStyle/>
          <a:p>
            <a:pPr marL="457200" indent="-457200"/>
            <a:r>
              <a:rPr lang="en-US" sz="2400" b="1" dirty="0" smtClean="0">
                <a:solidFill>
                  <a:schemeClr val="bg1"/>
                </a:solidFill>
              </a:rPr>
              <a:t>that are sod forming or tufted</a:t>
            </a:r>
          </a:p>
        </p:txBody>
      </p:sp>
      <p:sp>
        <p:nvSpPr>
          <p:cNvPr id="22" name="TextBox 21"/>
          <p:cNvSpPr txBox="1"/>
          <p:nvPr/>
        </p:nvSpPr>
        <p:spPr>
          <a:xfrm>
            <a:off x="809172" y="4064615"/>
            <a:ext cx="9067800" cy="461665"/>
          </a:xfrm>
          <a:prstGeom prst="rect">
            <a:avLst/>
          </a:prstGeom>
          <a:noFill/>
        </p:spPr>
        <p:txBody>
          <a:bodyPr wrap="square" rtlCol="0">
            <a:spAutoFit/>
          </a:bodyPr>
          <a:lstStyle/>
          <a:p>
            <a:pPr marL="457200" indent="-457200"/>
            <a:r>
              <a:rPr lang="en-US" sz="2400" b="1" dirty="0" smtClean="0">
                <a:solidFill>
                  <a:schemeClr val="bg1"/>
                </a:solidFill>
              </a:rPr>
              <a:t>Examples of </a:t>
            </a:r>
            <a:r>
              <a:rPr lang="en-US" sz="2400" b="1" dirty="0" smtClean="0">
                <a:solidFill>
                  <a:srgbClr val="C00000"/>
                </a:solidFill>
              </a:rPr>
              <a:t>GRAMINOIDS</a:t>
            </a:r>
            <a:r>
              <a:rPr lang="en-US" sz="2400" dirty="0" smtClean="0">
                <a:solidFill>
                  <a:srgbClr val="C00000"/>
                </a:solidFill>
              </a:rPr>
              <a:t>:</a:t>
            </a:r>
          </a:p>
        </p:txBody>
      </p:sp>
      <p:sp>
        <p:nvSpPr>
          <p:cNvPr id="30" name="TextBox 29"/>
          <p:cNvSpPr txBox="1"/>
          <p:nvPr/>
        </p:nvSpPr>
        <p:spPr>
          <a:xfrm>
            <a:off x="762000" y="1828800"/>
            <a:ext cx="9677400" cy="738664"/>
          </a:xfrm>
          <a:prstGeom prst="rect">
            <a:avLst/>
          </a:prstGeom>
          <a:noFill/>
        </p:spPr>
        <p:txBody>
          <a:bodyPr wrap="square" rtlCol="0">
            <a:spAutoFit/>
          </a:bodyPr>
          <a:lstStyle/>
          <a:p>
            <a:r>
              <a:rPr lang="en-US" sz="2400" b="1" dirty="0" smtClean="0">
                <a:solidFill>
                  <a:schemeClr val="bg1"/>
                </a:solidFill>
              </a:rPr>
              <a:t>Wood bison are generalist herbivores…...</a:t>
            </a:r>
          </a:p>
          <a:p>
            <a:endParaRPr lang="en-US" dirty="0"/>
          </a:p>
        </p:txBody>
      </p:sp>
      <p:pic>
        <p:nvPicPr>
          <p:cNvPr id="29" name="Picture 28" descr="Carex-aquatic_photo credit_kgNaturePhotography.jpg"/>
          <p:cNvPicPr>
            <a:picLocks noChangeAspect="1"/>
          </p:cNvPicPr>
          <p:nvPr/>
        </p:nvPicPr>
        <p:blipFill>
          <a:blip r:embed="rId4" cstate="print"/>
          <a:srcRect l="21213" b="27636"/>
          <a:stretch>
            <a:fillRect/>
          </a:stretch>
        </p:blipFill>
        <p:spPr>
          <a:xfrm>
            <a:off x="2209800" y="4495800"/>
            <a:ext cx="1981200" cy="2286000"/>
          </a:xfrm>
          <a:prstGeom prst="rect">
            <a:avLst/>
          </a:prstGeom>
        </p:spPr>
      </p:pic>
      <p:sp>
        <p:nvSpPr>
          <p:cNvPr id="27" name="TextBox 26"/>
          <p:cNvSpPr txBox="1"/>
          <p:nvPr/>
        </p:nvSpPr>
        <p:spPr>
          <a:xfrm>
            <a:off x="2438400" y="4495800"/>
            <a:ext cx="1515223" cy="400110"/>
          </a:xfrm>
          <a:prstGeom prst="rect">
            <a:avLst/>
          </a:prstGeom>
          <a:noFill/>
        </p:spPr>
        <p:txBody>
          <a:bodyPr wrap="none" rtlCol="0">
            <a:spAutoFit/>
          </a:bodyPr>
          <a:lstStyle/>
          <a:p>
            <a:r>
              <a:rPr lang="en-US" sz="2000" b="1" dirty="0" smtClean="0">
                <a:ln>
                  <a:solidFill>
                    <a:srgbClr val="FFFF00"/>
                  </a:solidFill>
                </a:ln>
                <a:solidFill>
                  <a:srgbClr val="FFFF00"/>
                </a:solidFill>
                <a:effectLst>
                  <a:outerShdw blurRad="38100" dist="38100" dir="2700000" algn="tl">
                    <a:srgbClr val="000000">
                      <a:alpha val="43137"/>
                    </a:srgbClr>
                  </a:outerShdw>
                </a:effectLst>
              </a:rPr>
              <a:t>Water sedge</a:t>
            </a:r>
            <a:endParaRPr lang="en-US" sz="2000" b="1" dirty="0">
              <a:ln>
                <a:solidFill>
                  <a:srgbClr val="FFFF00"/>
                </a:solidFill>
              </a:ln>
              <a:solidFill>
                <a:srgbClr val="FFFF00"/>
              </a:solidFill>
              <a:effectLst>
                <a:outerShdw blurRad="38100" dist="38100" dir="2700000" algn="tl">
                  <a:srgbClr val="000000">
                    <a:alpha val="43137"/>
                  </a:srgbClr>
                </a:outerShdw>
              </a:effectLst>
            </a:endParaRPr>
          </a:p>
        </p:txBody>
      </p:sp>
      <p:sp>
        <p:nvSpPr>
          <p:cNvPr id="32" name="TextBox 31"/>
          <p:cNvSpPr txBox="1"/>
          <p:nvPr/>
        </p:nvSpPr>
        <p:spPr>
          <a:xfrm>
            <a:off x="2286000" y="6553200"/>
            <a:ext cx="1391728" cy="253916"/>
          </a:xfrm>
          <a:prstGeom prst="rect">
            <a:avLst/>
          </a:prstGeom>
          <a:noFill/>
        </p:spPr>
        <p:txBody>
          <a:bodyPr wrap="none" rtlCol="0">
            <a:spAutoFit/>
          </a:bodyPr>
          <a:lstStyle/>
          <a:p>
            <a:r>
              <a:rPr lang="en-US" sz="1050" dirty="0" err="1" smtClean="0">
                <a:solidFill>
                  <a:schemeClr val="bg1"/>
                </a:solidFill>
              </a:rPr>
              <a:t>kgNaturePhotography</a:t>
            </a:r>
            <a:endParaRPr lang="en-US" sz="1050" dirty="0">
              <a:solidFill>
                <a:schemeClr val="bg1"/>
              </a:solidFill>
            </a:endParaRPr>
          </a:p>
        </p:txBody>
      </p:sp>
      <p:pic>
        <p:nvPicPr>
          <p:cNvPr id="33" name="Picture 32" descr="carex_rostrata_asknature.jpg"/>
          <p:cNvPicPr>
            <a:picLocks noChangeAspect="1"/>
          </p:cNvPicPr>
          <p:nvPr/>
        </p:nvPicPr>
        <p:blipFill>
          <a:blip r:embed="rId5" cstate="print"/>
          <a:srcRect l="27029" r="25754"/>
          <a:stretch>
            <a:fillRect/>
          </a:stretch>
        </p:blipFill>
        <p:spPr>
          <a:xfrm>
            <a:off x="4191000" y="4495800"/>
            <a:ext cx="2362200" cy="2290764"/>
          </a:xfrm>
          <a:prstGeom prst="rect">
            <a:avLst/>
          </a:prstGeom>
        </p:spPr>
      </p:pic>
      <p:sp>
        <p:nvSpPr>
          <p:cNvPr id="34" name="TextBox 33"/>
          <p:cNvSpPr txBox="1"/>
          <p:nvPr/>
        </p:nvSpPr>
        <p:spPr>
          <a:xfrm>
            <a:off x="4480004" y="4495800"/>
            <a:ext cx="1646476" cy="400110"/>
          </a:xfrm>
          <a:prstGeom prst="rect">
            <a:avLst/>
          </a:prstGeom>
          <a:noFill/>
        </p:spPr>
        <p:txBody>
          <a:bodyPr wrap="none" rtlCol="0">
            <a:spAutoFit/>
          </a:bodyPr>
          <a:lstStyle/>
          <a:p>
            <a:r>
              <a:rPr lang="en-US" sz="2000" b="1" dirty="0" smtClean="0">
                <a:ln>
                  <a:solidFill>
                    <a:srgbClr val="FFFF00"/>
                  </a:solidFill>
                </a:ln>
                <a:solidFill>
                  <a:srgbClr val="FFFF00"/>
                </a:solidFill>
                <a:effectLst>
                  <a:outerShdw blurRad="38100" dist="38100" dir="2700000" algn="tl">
                    <a:srgbClr val="000000">
                      <a:alpha val="43137"/>
                    </a:srgbClr>
                  </a:outerShdw>
                </a:effectLst>
              </a:rPr>
              <a:t>Beaked sedge</a:t>
            </a:r>
            <a:endParaRPr lang="en-US" sz="2000" b="1" dirty="0">
              <a:ln>
                <a:solidFill>
                  <a:srgbClr val="FFFF00"/>
                </a:solidFill>
              </a:ln>
              <a:solidFill>
                <a:srgbClr val="FFFF00"/>
              </a:solidFill>
              <a:effectLst>
                <a:outerShdw blurRad="38100" dist="38100" dir="2700000" algn="tl">
                  <a:srgbClr val="000000">
                    <a:alpha val="43137"/>
                  </a:srgbClr>
                </a:outerShdw>
              </a:effectLst>
            </a:endParaRPr>
          </a:p>
        </p:txBody>
      </p:sp>
      <p:sp>
        <p:nvSpPr>
          <p:cNvPr id="37" name="TextBox 36"/>
          <p:cNvSpPr txBox="1"/>
          <p:nvPr/>
        </p:nvSpPr>
        <p:spPr>
          <a:xfrm>
            <a:off x="609600" y="838200"/>
            <a:ext cx="9067800" cy="461665"/>
          </a:xfrm>
          <a:prstGeom prst="rect">
            <a:avLst/>
          </a:prstGeom>
          <a:noFill/>
        </p:spPr>
        <p:txBody>
          <a:bodyPr wrap="square" rtlCol="0">
            <a:spAutoFit/>
          </a:bodyPr>
          <a:lstStyle/>
          <a:p>
            <a:pPr marL="457200" indent="-457200"/>
            <a:r>
              <a:rPr lang="en-US" sz="2400" dirty="0" smtClean="0">
                <a:solidFill>
                  <a:srgbClr val="FFFF00"/>
                </a:solidFill>
              </a:rPr>
              <a:t>2.    Availability of wood bison forage in the site’s meadows</a:t>
            </a:r>
          </a:p>
        </p:txBody>
      </p:sp>
      <p:pic>
        <p:nvPicPr>
          <p:cNvPr id="24" name="Picture 23" descr="slough%20sedge.jpg"/>
          <p:cNvPicPr>
            <a:picLocks noChangeAspect="1"/>
          </p:cNvPicPr>
          <p:nvPr/>
        </p:nvPicPr>
        <p:blipFill>
          <a:blip r:embed="rId6" cstate="print"/>
          <a:srcRect b="17502"/>
          <a:stretch>
            <a:fillRect/>
          </a:stretch>
        </p:blipFill>
        <p:spPr>
          <a:xfrm>
            <a:off x="152400" y="4495800"/>
            <a:ext cx="2082854" cy="2286000"/>
          </a:xfrm>
          <a:prstGeom prst="rect">
            <a:avLst/>
          </a:prstGeom>
        </p:spPr>
      </p:pic>
      <p:sp>
        <p:nvSpPr>
          <p:cNvPr id="25" name="TextBox 24"/>
          <p:cNvSpPr txBox="1"/>
          <p:nvPr/>
        </p:nvSpPr>
        <p:spPr>
          <a:xfrm>
            <a:off x="319314" y="4491335"/>
            <a:ext cx="1581330" cy="400110"/>
          </a:xfrm>
          <a:prstGeom prst="rect">
            <a:avLst/>
          </a:prstGeom>
          <a:noFill/>
        </p:spPr>
        <p:txBody>
          <a:bodyPr wrap="none" rtlCol="0">
            <a:spAutoFit/>
          </a:bodyPr>
          <a:lstStyle/>
          <a:p>
            <a:r>
              <a:rPr lang="en-US" sz="2000" b="1" dirty="0" smtClean="0">
                <a:ln w="17780" cmpd="sng">
                  <a:solidFill>
                    <a:srgbClr val="FFFF00"/>
                  </a:solidFill>
                  <a:prstDash val="solid"/>
                  <a:miter lim="800000"/>
                </a:ln>
                <a:solidFill>
                  <a:srgbClr val="FFFF00"/>
                </a:solidFill>
                <a:effectLst>
                  <a:outerShdw blurRad="50800" algn="tl" rotWithShape="0">
                    <a:srgbClr val="000000"/>
                  </a:outerShdw>
                </a:effectLst>
              </a:rPr>
              <a:t>Slough sedge</a:t>
            </a:r>
            <a:endParaRPr lang="en-US" sz="2000" b="1" dirty="0">
              <a:ln w="17780" cmpd="sng">
                <a:solidFill>
                  <a:srgbClr val="FFFF00"/>
                </a:solidFill>
                <a:prstDash val="solid"/>
                <a:miter lim="800000"/>
              </a:ln>
              <a:solidFill>
                <a:srgbClr val="FFFF00"/>
              </a:solidFill>
              <a:effectLst>
                <a:outerShdw blurRad="50800" algn="tl" rotWithShape="0">
                  <a:srgbClr val="000000"/>
                </a:outerShdw>
              </a:effectLst>
            </a:endParaRPr>
          </a:p>
        </p:txBody>
      </p:sp>
      <p:sp>
        <p:nvSpPr>
          <p:cNvPr id="26" name="TextBox 25"/>
          <p:cNvSpPr txBox="1"/>
          <p:nvPr/>
        </p:nvSpPr>
        <p:spPr>
          <a:xfrm>
            <a:off x="193645" y="6578246"/>
            <a:ext cx="1939955" cy="253916"/>
          </a:xfrm>
          <a:prstGeom prst="rect">
            <a:avLst/>
          </a:prstGeom>
          <a:noFill/>
        </p:spPr>
        <p:txBody>
          <a:bodyPr wrap="none" rtlCol="0">
            <a:spAutoFit/>
          </a:bodyPr>
          <a:lstStyle/>
          <a:p>
            <a:r>
              <a:rPr lang="en-US" sz="1050" dirty="0" smtClean="0">
                <a:solidFill>
                  <a:schemeClr val="bg1"/>
                </a:solidFill>
              </a:rPr>
              <a:t>Dave Rogers/</a:t>
            </a:r>
            <a:r>
              <a:rPr lang="en-US" sz="1050" dirty="0" err="1" smtClean="0">
                <a:solidFill>
                  <a:schemeClr val="bg1"/>
                </a:solidFill>
              </a:rPr>
              <a:t>iRiver</a:t>
            </a:r>
            <a:r>
              <a:rPr lang="en-US" sz="1050" dirty="0" smtClean="0">
                <a:solidFill>
                  <a:schemeClr val="bg1"/>
                </a:solidFill>
              </a:rPr>
              <a:t> Refuge Seed</a:t>
            </a:r>
            <a:endParaRPr lang="en-US" sz="1050" dirty="0">
              <a:solidFill>
                <a:schemeClr val="bg1"/>
              </a:solidFill>
            </a:endParaRPr>
          </a:p>
        </p:txBody>
      </p:sp>
      <p:sp>
        <p:nvSpPr>
          <p:cNvPr id="31" name="Rectangle 30"/>
          <p:cNvSpPr/>
          <p:nvPr/>
        </p:nvSpPr>
        <p:spPr>
          <a:xfrm>
            <a:off x="256495" y="5715000"/>
            <a:ext cx="1854198" cy="10668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bg1"/>
                </a:solidFill>
              </a:rPr>
              <a:t>Wood bison select slough sedge and eat this first if it is available </a:t>
            </a:r>
            <a:endParaRPr lang="en-US" sz="1600" b="1" dirty="0">
              <a:solidFill>
                <a:schemeClr val="bg1"/>
              </a:solidFill>
            </a:endParaRPr>
          </a:p>
        </p:txBody>
      </p:sp>
      <p:sp>
        <p:nvSpPr>
          <p:cNvPr id="28" name="TextBox 27"/>
          <p:cNvSpPr txBox="1"/>
          <p:nvPr/>
        </p:nvSpPr>
        <p:spPr>
          <a:xfrm>
            <a:off x="1600200" y="2286000"/>
            <a:ext cx="9677400" cy="738664"/>
          </a:xfrm>
          <a:prstGeom prst="rect">
            <a:avLst/>
          </a:prstGeom>
          <a:noFill/>
        </p:spPr>
        <p:txBody>
          <a:bodyPr wrap="square" rtlCol="0">
            <a:spAutoFit/>
          </a:bodyPr>
          <a:lstStyle/>
          <a:p>
            <a:r>
              <a:rPr lang="en-US" sz="2400" b="1" dirty="0" smtClean="0">
                <a:solidFill>
                  <a:schemeClr val="bg1"/>
                </a:solidFill>
              </a:rPr>
              <a:t>…..but they eat plants high in protein content first</a:t>
            </a:r>
          </a:p>
          <a:p>
            <a:endParaRPr lang="en-US" dirty="0"/>
          </a:p>
        </p:txBody>
      </p:sp>
      <p:pic>
        <p:nvPicPr>
          <p:cNvPr id="38" name="Picture 37" descr="Calamagrostis_nutkaensis_Pacific-Reed-Grass1.jpg"/>
          <p:cNvPicPr>
            <a:picLocks noChangeAspect="1"/>
          </p:cNvPicPr>
          <p:nvPr/>
        </p:nvPicPr>
        <p:blipFill>
          <a:blip r:embed="rId7" cstate="print"/>
          <a:srcRect l="24543" r="33642" b="32604"/>
          <a:stretch>
            <a:fillRect/>
          </a:stretch>
        </p:blipFill>
        <p:spPr>
          <a:xfrm>
            <a:off x="6553200" y="4495800"/>
            <a:ext cx="2422463" cy="2286000"/>
          </a:xfrm>
          <a:prstGeom prst="rect">
            <a:avLst/>
          </a:prstGeom>
        </p:spPr>
      </p:pic>
      <p:sp>
        <p:nvSpPr>
          <p:cNvPr id="41" name="TextBox 40"/>
          <p:cNvSpPr txBox="1"/>
          <p:nvPr/>
        </p:nvSpPr>
        <p:spPr>
          <a:xfrm>
            <a:off x="7138415" y="4495800"/>
            <a:ext cx="1319785" cy="400110"/>
          </a:xfrm>
          <a:prstGeom prst="rect">
            <a:avLst/>
          </a:prstGeom>
          <a:noFill/>
        </p:spPr>
        <p:txBody>
          <a:bodyPr wrap="none" rtlCol="0">
            <a:spAutoFit/>
          </a:bodyPr>
          <a:lstStyle/>
          <a:p>
            <a:r>
              <a:rPr lang="en-US" sz="2000" b="1" dirty="0" smtClean="0">
                <a:ln>
                  <a:solidFill>
                    <a:srgbClr val="FFFF00"/>
                  </a:solidFill>
                </a:ln>
                <a:solidFill>
                  <a:srgbClr val="FFFF00"/>
                </a:solidFill>
                <a:effectLst>
                  <a:outerShdw blurRad="38100" dist="38100" dir="2700000" algn="tl">
                    <a:srgbClr val="000000">
                      <a:alpha val="43137"/>
                    </a:srgbClr>
                  </a:outerShdw>
                </a:effectLst>
              </a:rPr>
              <a:t>Reed grass</a:t>
            </a:r>
            <a:endParaRPr lang="en-US" sz="2000" b="1" dirty="0">
              <a:ln>
                <a:solidFill>
                  <a:srgbClr val="FFFF00"/>
                </a:solidFill>
              </a:ln>
              <a:solidFill>
                <a:srgbClr val="FFFF00"/>
              </a:solidFill>
              <a:effectLst>
                <a:outerShdw blurRad="38100" dist="38100" dir="2700000" algn="tl">
                  <a:srgbClr val="000000">
                    <a:alpha val="43137"/>
                  </a:srgbClr>
                </a:outerShdw>
              </a:effectLst>
            </a:endParaRPr>
          </a:p>
        </p:txBody>
      </p:sp>
      <p:sp>
        <p:nvSpPr>
          <p:cNvPr id="35" name="TextBox 34"/>
          <p:cNvSpPr txBox="1"/>
          <p:nvPr/>
        </p:nvSpPr>
        <p:spPr>
          <a:xfrm>
            <a:off x="1783854" y="1367135"/>
            <a:ext cx="5823858" cy="461665"/>
          </a:xfrm>
          <a:prstGeom prst="rect">
            <a:avLst/>
          </a:prstGeom>
          <a:noFill/>
        </p:spPr>
        <p:txBody>
          <a:bodyPr wrap="square" rtlCol="0">
            <a:spAutoFit/>
          </a:bodyPr>
          <a:lstStyle/>
          <a:p>
            <a:pPr marL="457200" indent="-457200"/>
            <a:r>
              <a:rPr lang="en-US" sz="2400" b="1" dirty="0" smtClean="0"/>
              <a:t>What types of FORAGE do wood bison 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P spid="22" grpId="0"/>
      <p:bldP spid="27" grpId="0"/>
      <p:bldP spid="32" grpId="0"/>
      <p:bldP spid="34" grpId="0"/>
      <p:bldP spid="25" grpId="0"/>
      <p:bldP spid="26" grpId="0"/>
      <p:bldP spid="31" grpId="0" animBg="1"/>
      <p:bldP spid="2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hutterstock_wood bison in Canada_80792800.jpg"/>
          <p:cNvPicPr>
            <a:picLocks noChangeAspect="1"/>
          </p:cNvPicPr>
          <p:nvPr/>
        </p:nvPicPr>
        <p:blipFill>
          <a:blip r:embed="rId3" cstate="print">
            <a:lum bright="70000"/>
          </a:blip>
          <a:srcRect t="55910" b="7348"/>
          <a:stretch>
            <a:fillRect/>
          </a:stretch>
        </p:blipFill>
        <p:spPr>
          <a:xfrm>
            <a:off x="76200" y="1828800"/>
            <a:ext cx="8991600" cy="4953000"/>
          </a:xfrm>
          <a:prstGeom prst="rect">
            <a:avLst/>
          </a:prstGeom>
        </p:spPr>
      </p:pic>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0" name="TextBox 9"/>
          <p:cNvSpPr txBox="1"/>
          <p:nvPr/>
        </p:nvSpPr>
        <p:spPr>
          <a:xfrm>
            <a:off x="838200" y="1981200"/>
            <a:ext cx="9067800" cy="461665"/>
          </a:xfrm>
          <a:prstGeom prst="rect">
            <a:avLst/>
          </a:prstGeom>
          <a:noFill/>
        </p:spPr>
        <p:txBody>
          <a:bodyPr wrap="square" rtlCol="0">
            <a:spAutoFit/>
          </a:bodyPr>
          <a:lstStyle/>
          <a:p>
            <a:pPr marL="457200" indent="-457200"/>
            <a:r>
              <a:rPr lang="en-US" sz="2400" b="1" dirty="0" smtClean="0">
                <a:solidFill>
                  <a:schemeClr val="bg1"/>
                </a:solidFill>
              </a:rPr>
              <a:t>Wood bison eat other things, too:</a:t>
            </a:r>
          </a:p>
        </p:txBody>
      </p:sp>
      <p:sp>
        <p:nvSpPr>
          <p:cNvPr id="16" name="TextBox 15"/>
          <p:cNvSpPr txBox="1"/>
          <p:nvPr/>
        </p:nvSpPr>
        <p:spPr>
          <a:xfrm>
            <a:off x="1600200" y="2438400"/>
            <a:ext cx="9067800" cy="461665"/>
          </a:xfrm>
          <a:prstGeom prst="rect">
            <a:avLst/>
          </a:prstGeom>
          <a:noFill/>
        </p:spPr>
        <p:txBody>
          <a:bodyPr wrap="square" rtlCol="0">
            <a:spAutoFit/>
          </a:bodyPr>
          <a:lstStyle/>
          <a:p>
            <a:pPr marL="457200" indent="-457200">
              <a:buFont typeface="Arial" pitchFamily="34" charset="0"/>
              <a:buChar char="•"/>
            </a:pPr>
            <a:r>
              <a:rPr lang="en-US" sz="2400" b="1" dirty="0" smtClean="0">
                <a:solidFill>
                  <a:schemeClr val="bg1"/>
                </a:solidFill>
              </a:rPr>
              <a:t>Willow leaves and willow bark</a:t>
            </a:r>
          </a:p>
        </p:txBody>
      </p:sp>
      <p:sp>
        <p:nvSpPr>
          <p:cNvPr id="17" name="TextBox 16"/>
          <p:cNvSpPr txBox="1"/>
          <p:nvPr/>
        </p:nvSpPr>
        <p:spPr>
          <a:xfrm>
            <a:off x="1981200" y="2891135"/>
            <a:ext cx="9067800" cy="461665"/>
          </a:xfrm>
          <a:prstGeom prst="rect">
            <a:avLst/>
          </a:prstGeom>
          <a:noFill/>
        </p:spPr>
        <p:txBody>
          <a:bodyPr wrap="square" rtlCol="0">
            <a:spAutoFit/>
          </a:bodyPr>
          <a:lstStyle/>
          <a:p>
            <a:pPr marL="457200" indent="-457200">
              <a:buFont typeface="Arial" pitchFamily="34" charset="0"/>
              <a:buChar char="•"/>
            </a:pPr>
            <a:r>
              <a:rPr lang="en-US" sz="2400" b="1" dirty="0" smtClean="0">
                <a:solidFill>
                  <a:schemeClr val="bg1"/>
                </a:solidFill>
              </a:rPr>
              <a:t>Lichen</a:t>
            </a:r>
          </a:p>
        </p:txBody>
      </p:sp>
      <p:sp>
        <p:nvSpPr>
          <p:cNvPr id="25" name="TextBox 24"/>
          <p:cNvSpPr txBox="1"/>
          <p:nvPr/>
        </p:nvSpPr>
        <p:spPr>
          <a:xfrm>
            <a:off x="2438400" y="3348335"/>
            <a:ext cx="9067800" cy="461665"/>
          </a:xfrm>
          <a:prstGeom prst="rect">
            <a:avLst/>
          </a:prstGeom>
          <a:noFill/>
        </p:spPr>
        <p:txBody>
          <a:bodyPr wrap="square" rtlCol="0">
            <a:spAutoFit/>
          </a:bodyPr>
          <a:lstStyle/>
          <a:p>
            <a:pPr marL="457200" indent="-457200">
              <a:buFont typeface="Arial" pitchFamily="34" charset="0"/>
              <a:buChar char="•"/>
            </a:pPr>
            <a:r>
              <a:rPr lang="en-US" sz="2400" b="1" dirty="0" smtClean="0">
                <a:solidFill>
                  <a:schemeClr val="bg1"/>
                </a:solidFill>
              </a:rPr>
              <a:t>Some flowers </a:t>
            </a:r>
          </a:p>
        </p:txBody>
      </p:sp>
      <p:sp>
        <p:nvSpPr>
          <p:cNvPr id="18" name="TextBox 17"/>
          <p:cNvSpPr txBox="1"/>
          <p:nvPr/>
        </p:nvSpPr>
        <p:spPr>
          <a:xfrm>
            <a:off x="818272" y="4191000"/>
            <a:ext cx="9067800" cy="461665"/>
          </a:xfrm>
          <a:prstGeom prst="rect">
            <a:avLst/>
          </a:prstGeom>
          <a:noFill/>
        </p:spPr>
        <p:txBody>
          <a:bodyPr wrap="square" rtlCol="0">
            <a:spAutoFit/>
          </a:bodyPr>
          <a:lstStyle/>
          <a:p>
            <a:pPr marL="457200" indent="-457200"/>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Wood bison select different FORAGE seasonally</a:t>
            </a:r>
          </a:p>
        </p:txBody>
      </p:sp>
      <p:sp>
        <p:nvSpPr>
          <p:cNvPr id="19" name="TextBox 18"/>
          <p:cNvSpPr txBox="1"/>
          <p:nvPr/>
        </p:nvSpPr>
        <p:spPr>
          <a:xfrm>
            <a:off x="1219200" y="4800600"/>
            <a:ext cx="9067800" cy="830997"/>
          </a:xfrm>
          <a:prstGeom prst="rect">
            <a:avLst/>
          </a:prstGeom>
          <a:noFill/>
        </p:spPr>
        <p:txBody>
          <a:bodyPr wrap="square" rtlCol="0">
            <a:spAutoFit/>
          </a:bodyPr>
          <a:lstStyle/>
          <a:p>
            <a:pPr marL="457200" indent="-457200"/>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EARLY SUMMER:  wood bison eat  primarily grasses and </a:t>
            </a:r>
          </a:p>
          <a:p>
            <a:pPr marL="457200" indent="-457200"/>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willow leaves </a:t>
            </a:r>
          </a:p>
        </p:txBody>
      </p:sp>
      <p:sp>
        <p:nvSpPr>
          <p:cNvPr id="20" name="TextBox 19"/>
          <p:cNvSpPr txBox="1"/>
          <p:nvPr/>
        </p:nvSpPr>
        <p:spPr>
          <a:xfrm>
            <a:off x="1219200" y="5867400"/>
            <a:ext cx="9067800" cy="830997"/>
          </a:xfrm>
          <a:prstGeom prst="rect">
            <a:avLst/>
          </a:prstGeom>
          <a:noFill/>
        </p:spPr>
        <p:txBody>
          <a:bodyPr wrap="square" rtlCol="0">
            <a:spAutoFit/>
          </a:bodyPr>
          <a:lstStyle/>
          <a:p>
            <a:pPr marL="457200" indent="-457200"/>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LATE SUMMER and WINTER:  wood bison eat mainly sedges</a:t>
            </a:r>
          </a:p>
          <a:p>
            <a:pPr marL="457200" indent="-457200"/>
            <a:endParaRPr lang="en-US" sz="2400" dirty="0" smtClean="0">
              <a:solidFill>
                <a:schemeClr val="bg1"/>
              </a:solidFill>
            </a:endParaRPr>
          </a:p>
        </p:txBody>
      </p:sp>
      <p:sp>
        <p:nvSpPr>
          <p:cNvPr id="23" name="TextBox 22"/>
          <p:cNvSpPr txBox="1"/>
          <p:nvPr/>
        </p:nvSpPr>
        <p:spPr>
          <a:xfrm>
            <a:off x="609600" y="838200"/>
            <a:ext cx="9067800" cy="461665"/>
          </a:xfrm>
          <a:prstGeom prst="rect">
            <a:avLst/>
          </a:prstGeom>
          <a:noFill/>
        </p:spPr>
        <p:txBody>
          <a:bodyPr wrap="square" rtlCol="0">
            <a:spAutoFit/>
          </a:bodyPr>
          <a:lstStyle/>
          <a:p>
            <a:pPr marL="457200" indent="-457200"/>
            <a:r>
              <a:rPr lang="en-US" sz="2400" dirty="0" smtClean="0">
                <a:solidFill>
                  <a:srgbClr val="FFFF00"/>
                </a:solidFill>
              </a:rPr>
              <a:t>2.    Availability of wood bison forage in the site’s meadows</a:t>
            </a:r>
          </a:p>
        </p:txBody>
      </p:sp>
      <p:sp>
        <p:nvSpPr>
          <p:cNvPr id="24" name="TextBox 23"/>
          <p:cNvSpPr txBox="1"/>
          <p:nvPr/>
        </p:nvSpPr>
        <p:spPr>
          <a:xfrm>
            <a:off x="1783854" y="1367135"/>
            <a:ext cx="5823858" cy="461665"/>
          </a:xfrm>
          <a:prstGeom prst="rect">
            <a:avLst/>
          </a:prstGeom>
          <a:noFill/>
        </p:spPr>
        <p:txBody>
          <a:bodyPr wrap="square" rtlCol="0">
            <a:spAutoFit/>
          </a:bodyPr>
          <a:lstStyle/>
          <a:p>
            <a:pPr marL="457200" indent="-457200"/>
            <a:r>
              <a:rPr lang="en-US" sz="2400" b="1" dirty="0" smtClean="0"/>
              <a:t>What types of FORAGE do wood bison 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5"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0" name="TextBox 9"/>
          <p:cNvSpPr txBox="1"/>
          <p:nvPr/>
        </p:nvSpPr>
        <p:spPr>
          <a:xfrm>
            <a:off x="457200" y="4343400"/>
            <a:ext cx="9067800" cy="461665"/>
          </a:xfrm>
          <a:prstGeom prst="rect">
            <a:avLst/>
          </a:prstGeom>
          <a:noFill/>
        </p:spPr>
        <p:txBody>
          <a:bodyPr wrap="square" rtlCol="0">
            <a:spAutoFit/>
          </a:bodyPr>
          <a:lstStyle/>
          <a:p>
            <a:pPr marL="457200" indent="-457200"/>
            <a:r>
              <a:rPr lang="en-US" sz="2400" dirty="0" smtClean="0"/>
              <a:t>4.    Size of the site</a:t>
            </a:r>
          </a:p>
        </p:txBody>
      </p:sp>
      <p:sp>
        <p:nvSpPr>
          <p:cNvPr id="12" name="TextBox 11"/>
          <p:cNvSpPr txBox="1"/>
          <p:nvPr/>
        </p:nvSpPr>
        <p:spPr>
          <a:xfrm>
            <a:off x="457200" y="3581400"/>
            <a:ext cx="9067800" cy="461665"/>
          </a:xfrm>
          <a:prstGeom prst="rect">
            <a:avLst/>
          </a:prstGeom>
          <a:noFill/>
        </p:spPr>
        <p:txBody>
          <a:bodyPr wrap="square" rtlCol="0">
            <a:spAutoFit/>
          </a:bodyPr>
          <a:lstStyle/>
          <a:p>
            <a:pPr marL="457200" indent="-457200"/>
            <a:r>
              <a:rPr lang="en-US" sz="2400" dirty="0" smtClean="0"/>
              <a:t>3.    Accessibility of wood bison forage in the site</a:t>
            </a:r>
          </a:p>
        </p:txBody>
      </p:sp>
      <p:sp>
        <p:nvSpPr>
          <p:cNvPr id="17" name="TextBox 16"/>
          <p:cNvSpPr txBox="1"/>
          <p:nvPr/>
        </p:nvSpPr>
        <p:spPr>
          <a:xfrm>
            <a:off x="457200" y="1981200"/>
            <a:ext cx="9067800" cy="461665"/>
          </a:xfrm>
          <a:prstGeom prst="rect">
            <a:avLst/>
          </a:prstGeom>
          <a:noFill/>
        </p:spPr>
        <p:txBody>
          <a:bodyPr wrap="square" rtlCol="0">
            <a:spAutoFit/>
          </a:bodyPr>
          <a:lstStyle/>
          <a:p>
            <a:pPr marL="457200" indent="-457200"/>
            <a:r>
              <a:rPr lang="en-US" sz="2400" dirty="0" smtClean="0"/>
              <a:t>1.    Amount of meadow habitat in the site</a:t>
            </a:r>
          </a:p>
        </p:txBody>
      </p:sp>
      <p:sp>
        <p:nvSpPr>
          <p:cNvPr id="18" name="TextBox 17"/>
          <p:cNvSpPr txBox="1"/>
          <p:nvPr/>
        </p:nvSpPr>
        <p:spPr>
          <a:xfrm>
            <a:off x="457200" y="5133536"/>
            <a:ext cx="9067800" cy="461665"/>
          </a:xfrm>
          <a:prstGeom prst="rect">
            <a:avLst/>
          </a:prstGeom>
          <a:noFill/>
        </p:spPr>
        <p:txBody>
          <a:bodyPr wrap="square" rtlCol="0">
            <a:spAutoFit/>
          </a:bodyPr>
          <a:lstStyle/>
          <a:p>
            <a:pPr marL="457200" indent="-457200"/>
            <a:r>
              <a:rPr lang="en-US" sz="2400" dirty="0" smtClean="0"/>
              <a:t>5.    Proximity of the site to existing PLAINS bison herds</a:t>
            </a:r>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21" name="TextBox 20"/>
          <p:cNvSpPr txBox="1"/>
          <p:nvPr/>
        </p:nvSpPr>
        <p:spPr>
          <a:xfrm>
            <a:off x="457200" y="1123072"/>
            <a:ext cx="9067800" cy="461665"/>
          </a:xfrm>
          <a:prstGeom prst="rect">
            <a:avLst/>
          </a:prstGeom>
          <a:noFill/>
        </p:spPr>
        <p:txBody>
          <a:bodyPr wrap="square" rtlCol="0">
            <a:spAutoFit/>
          </a:bodyPr>
          <a:lstStyle/>
          <a:p>
            <a:r>
              <a:rPr lang="en-US" sz="2400" b="1" dirty="0" smtClean="0"/>
              <a:t>DATA CATEGORIES</a:t>
            </a:r>
            <a:endParaRPr lang="en-US" sz="2400" b="1" dirty="0"/>
          </a:p>
        </p:txBody>
      </p:sp>
      <p:sp>
        <p:nvSpPr>
          <p:cNvPr id="24" name="Rectangle 23"/>
          <p:cNvSpPr/>
          <p:nvPr/>
        </p:nvSpPr>
        <p:spPr>
          <a:xfrm>
            <a:off x="5943600" y="3471204"/>
            <a:ext cx="3962400" cy="6858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Time for this one!</a:t>
            </a:r>
            <a:endParaRPr lang="en-US" sz="2300" b="1" dirty="0">
              <a:ln w="18000">
                <a:solidFill>
                  <a:schemeClr val="bg1"/>
                </a:solidFill>
                <a:prstDash val="solid"/>
                <a:miter lim="800000"/>
              </a:ln>
              <a:solidFill>
                <a:srgbClr val="FFFF00"/>
              </a:solidFill>
              <a:effectLst>
                <a:outerShdw blurRad="25500" dist="23000" dir="7020000" algn="tl">
                  <a:srgbClr val="000000">
                    <a:alpha val="50000"/>
                  </a:srgbClr>
                </a:outerShdw>
              </a:effectLst>
            </a:endParaRPr>
          </a:p>
        </p:txBody>
      </p:sp>
      <p:sp>
        <p:nvSpPr>
          <p:cNvPr id="14" name="TextBox 13"/>
          <p:cNvSpPr txBox="1"/>
          <p:nvPr/>
        </p:nvSpPr>
        <p:spPr>
          <a:xfrm>
            <a:off x="457200" y="2819400"/>
            <a:ext cx="9067800" cy="461665"/>
          </a:xfrm>
          <a:prstGeom prst="rect">
            <a:avLst/>
          </a:prstGeom>
          <a:noFill/>
        </p:spPr>
        <p:txBody>
          <a:bodyPr wrap="square" rtlCol="0">
            <a:spAutoFit/>
          </a:bodyPr>
          <a:lstStyle/>
          <a:p>
            <a:pPr marL="457200" indent="-457200"/>
            <a:r>
              <a:rPr lang="en-US" sz="2400" dirty="0" smtClean="0"/>
              <a:t>2.    Availability of wood bison forage in the site’s meadows</a:t>
            </a:r>
          </a:p>
        </p:txBody>
      </p:sp>
      <p:sp>
        <p:nvSpPr>
          <p:cNvPr id="19" name="TextBox 18"/>
          <p:cNvSpPr txBox="1"/>
          <p:nvPr/>
        </p:nvSpPr>
        <p:spPr>
          <a:xfrm>
            <a:off x="457200" y="5939135"/>
            <a:ext cx="9067800" cy="461665"/>
          </a:xfrm>
          <a:prstGeom prst="rect">
            <a:avLst/>
          </a:prstGeom>
          <a:noFill/>
        </p:spPr>
        <p:txBody>
          <a:bodyPr wrap="square" rtlCol="0">
            <a:spAutoFit/>
          </a:bodyPr>
          <a:lstStyle/>
          <a:p>
            <a:pPr marL="457200" indent="-457200"/>
            <a:r>
              <a:rPr lang="en-US" sz="2400" dirty="0" smtClean="0"/>
              <a:t>6.    Landownership in and near the site</a:t>
            </a:r>
          </a:p>
        </p:txBody>
      </p:sp>
      <p:sp>
        <p:nvSpPr>
          <p:cNvPr id="20" name="Rounded Rectangle 19"/>
          <p:cNvSpPr/>
          <p:nvPr/>
        </p:nvSpPr>
        <p:spPr>
          <a:xfrm>
            <a:off x="457200" y="3429000"/>
            <a:ext cx="6172200" cy="7620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0" name="TextBox 9"/>
          <p:cNvSpPr txBox="1"/>
          <p:nvPr/>
        </p:nvSpPr>
        <p:spPr>
          <a:xfrm>
            <a:off x="609600" y="986135"/>
            <a:ext cx="9067800" cy="461665"/>
          </a:xfrm>
          <a:prstGeom prst="rect">
            <a:avLst/>
          </a:prstGeom>
          <a:noFill/>
        </p:spPr>
        <p:txBody>
          <a:bodyPr wrap="square" rtlCol="0">
            <a:spAutoFit/>
          </a:bodyPr>
          <a:lstStyle/>
          <a:p>
            <a:pPr marL="457200" indent="-457200"/>
            <a:r>
              <a:rPr lang="en-US" sz="2400" dirty="0" smtClean="0">
                <a:solidFill>
                  <a:srgbClr val="FFFF00"/>
                </a:solidFill>
              </a:rPr>
              <a:t>3</a:t>
            </a:r>
            <a:r>
              <a:rPr lang="en-US" sz="2400" dirty="0" smtClean="0"/>
              <a:t>.    </a:t>
            </a:r>
            <a:r>
              <a:rPr lang="en-US" sz="2400" dirty="0" smtClean="0">
                <a:solidFill>
                  <a:srgbClr val="FFFF00"/>
                </a:solidFill>
              </a:rPr>
              <a:t>Accessibility of wood bison forage in the site</a:t>
            </a:r>
          </a:p>
        </p:txBody>
      </p:sp>
      <p:sp>
        <p:nvSpPr>
          <p:cNvPr id="19" name="TextBox 18"/>
          <p:cNvSpPr txBox="1"/>
          <p:nvPr/>
        </p:nvSpPr>
        <p:spPr>
          <a:xfrm>
            <a:off x="1081314" y="1600200"/>
            <a:ext cx="5257800" cy="830997"/>
          </a:xfrm>
          <a:prstGeom prst="rect">
            <a:avLst/>
          </a:prstGeom>
          <a:noFill/>
        </p:spPr>
        <p:txBody>
          <a:bodyPr wrap="square" rtlCol="0">
            <a:spAutoFit/>
          </a:bodyPr>
          <a:lstStyle/>
          <a:p>
            <a:pPr marL="457200" indent="-457200"/>
            <a:r>
              <a:rPr lang="en-US" sz="2400" dirty="0" smtClean="0"/>
              <a:t>In winter, wood bison use their heads to</a:t>
            </a:r>
          </a:p>
          <a:p>
            <a:pPr marL="457200" indent="-457200"/>
            <a:r>
              <a:rPr lang="en-US" sz="2400" dirty="0" smtClean="0"/>
              <a:t>push snow out of the way to access food</a:t>
            </a:r>
          </a:p>
        </p:txBody>
      </p:sp>
      <p:sp>
        <p:nvSpPr>
          <p:cNvPr id="21" name="TextBox 20"/>
          <p:cNvSpPr txBox="1"/>
          <p:nvPr/>
        </p:nvSpPr>
        <p:spPr>
          <a:xfrm>
            <a:off x="1081314" y="2598003"/>
            <a:ext cx="9067800" cy="830997"/>
          </a:xfrm>
          <a:prstGeom prst="rect">
            <a:avLst/>
          </a:prstGeom>
          <a:noFill/>
        </p:spPr>
        <p:txBody>
          <a:bodyPr wrap="square" rtlCol="0">
            <a:spAutoFit/>
          </a:bodyPr>
          <a:lstStyle/>
          <a:p>
            <a:pPr marL="457200" indent="-457200"/>
            <a:r>
              <a:rPr lang="en-US" sz="2400" dirty="0" smtClean="0"/>
              <a:t>If there’s too much snow or ice, </a:t>
            </a:r>
          </a:p>
          <a:p>
            <a:pPr marL="457200" indent="-457200"/>
            <a:endParaRPr lang="en-US" sz="2400" dirty="0" smtClean="0"/>
          </a:p>
        </p:txBody>
      </p:sp>
      <p:sp>
        <p:nvSpPr>
          <p:cNvPr id="23" name="TextBox 22"/>
          <p:cNvSpPr txBox="1"/>
          <p:nvPr/>
        </p:nvSpPr>
        <p:spPr>
          <a:xfrm>
            <a:off x="1081314" y="2993517"/>
            <a:ext cx="5257800" cy="830997"/>
          </a:xfrm>
          <a:prstGeom prst="rect">
            <a:avLst/>
          </a:prstGeom>
          <a:noFill/>
        </p:spPr>
        <p:txBody>
          <a:bodyPr wrap="square" rtlCol="0">
            <a:spAutoFit/>
          </a:bodyPr>
          <a:lstStyle/>
          <a:p>
            <a:pPr marL="457200" indent="-457200"/>
            <a:r>
              <a:rPr lang="en-US" sz="2400" dirty="0" smtClean="0"/>
              <a:t>then wood bison cannot access food</a:t>
            </a:r>
          </a:p>
          <a:p>
            <a:pPr marL="457200" indent="-457200"/>
            <a:endParaRPr lang="en-US" sz="2400" dirty="0" smtClean="0"/>
          </a:p>
        </p:txBody>
      </p:sp>
      <p:pic>
        <p:nvPicPr>
          <p:cNvPr id="16" name="Picture 15" descr="AWCC 1109.jpg"/>
          <p:cNvPicPr>
            <a:picLocks noChangeAspect="1"/>
          </p:cNvPicPr>
          <p:nvPr/>
        </p:nvPicPr>
        <p:blipFill>
          <a:blip r:embed="rId3" cstate="print"/>
          <a:srcRect l="2865" t="8757" r="2575" b="3369"/>
          <a:stretch>
            <a:fillRect/>
          </a:stretch>
        </p:blipFill>
        <p:spPr>
          <a:xfrm>
            <a:off x="6719668" y="914400"/>
            <a:ext cx="2077278" cy="2895600"/>
          </a:xfrm>
          <a:prstGeom prst="rect">
            <a:avLst/>
          </a:prstGeom>
        </p:spPr>
      </p:pic>
      <p:pic>
        <p:nvPicPr>
          <p:cNvPr id="12" name="Picture 11" descr="AWCC 1879.jpg"/>
          <p:cNvPicPr>
            <a:picLocks noChangeAspect="1"/>
          </p:cNvPicPr>
          <p:nvPr/>
        </p:nvPicPr>
        <p:blipFill>
          <a:blip r:embed="rId4" cstate="print"/>
          <a:srcRect b="4051"/>
          <a:stretch>
            <a:fillRect/>
          </a:stretch>
        </p:blipFill>
        <p:spPr>
          <a:xfrm>
            <a:off x="6738794" y="3886200"/>
            <a:ext cx="2078487" cy="2895600"/>
          </a:xfrm>
          <a:prstGeom prst="rect">
            <a:avLst/>
          </a:prstGeom>
        </p:spPr>
      </p:pic>
      <p:sp>
        <p:nvSpPr>
          <p:cNvPr id="24" name="TextBox 23"/>
          <p:cNvSpPr txBox="1"/>
          <p:nvPr/>
        </p:nvSpPr>
        <p:spPr>
          <a:xfrm>
            <a:off x="1080868" y="4122003"/>
            <a:ext cx="5257800" cy="830997"/>
          </a:xfrm>
          <a:prstGeom prst="rect">
            <a:avLst/>
          </a:prstGeom>
          <a:noFill/>
        </p:spPr>
        <p:txBody>
          <a:bodyPr wrap="square" rtlCol="0">
            <a:spAutoFit/>
          </a:bodyPr>
          <a:lstStyle/>
          <a:p>
            <a:r>
              <a:rPr lang="en-US" sz="2400" dirty="0" smtClean="0"/>
              <a:t>In spring and summer, wood bison eat grasses and sedges in meadows</a:t>
            </a:r>
            <a:endParaRPr lang="en-US" sz="2400" dirty="0"/>
          </a:p>
        </p:txBody>
      </p:sp>
      <p:sp>
        <p:nvSpPr>
          <p:cNvPr id="25" name="TextBox 24"/>
          <p:cNvSpPr txBox="1"/>
          <p:nvPr/>
        </p:nvSpPr>
        <p:spPr>
          <a:xfrm>
            <a:off x="1080868" y="5181600"/>
            <a:ext cx="5257800" cy="1200329"/>
          </a:xfrm>
          <a:prstGeom prst="rect">
            <a:avLst/>
          </a:prstGeom>
          <a:noFill/>
        </p:spPr>
        <p:txBody>
          <a:bodyPr wrap="square" rtlCol="0">
            <a:spAutoFit/>
          </a:bodyPr>
          <a:lstStyle/>
          <a:p>
            <a:r>
              <a:rPr lang="en-US" sz="2400" dirty="0" smtClean="0"/>
              <a:t>If the meadows are too boggy or wet,</a:t>
            </a:r>
          </a:p>
          <a:p>
            <a:r>
              <a:rPr lang="en-US" sz="2400" dirty="0" smtClean="0"/>
              <a:t>then wood bison cannot access food</a:t>
            </a:r>
          </a:p>
          <a:p>
            <a:r>
              <a:rPr lang="en-US" sz="2400" dirty="0" smtClean="0"/>
              <a:t>because they are heavy and might SINK!</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0" name="TextBox 9"/>
          <p:cNvSpPr txBox="1"/>
          <p:nvPr/>
        </p:nvSpPr>
        <p:spPr>
          <a:xfrm>
            <a:off x="457200" y="4343400"/>
            <a:ext cx="9067800" cy="461665"/>
          </a:xfrm>
          <a:prstGeom prst="rect">
            <a:avLst/>
          </a:prstGeom>
          <a:noFill/>
        </p:spPr>
        <p:txBody>
          <a:bodyPr wrap="square" rtlCol="0">
            <a:spAutoFit/>
          </a:bodyPr>
          <a:lstStyle/>
          <a:p>
            <a:pPr marL="457200" indent="-457200"/>
            <a:r>
              <a:rPr lang="en-US" sz="2400" dirty="0" smtClean="0"/>
              <a:t>4.    Size of the site</a:t>
            </a:r>
          </a:p>
        </p:txBody>
      </p:sp>
      <p:sp>
        <p:nvSpPr>
          <p:cNvPr id="12" name="TextBox 11"/>
          <p:cNvSpPr txBox="1"/>
          <p:nvPr/>
        </p:nvSpPr>
        <p:spPr>
          <a:xfrm>
            <a:off x="457200" y="3581400"/>
            <a:ext cx="9067800" cy="461665"/>
          </a:xfrm>
          <a:prstGeom prst="rect">
            <a:avLst/>
          </a:prstGeom>
          <a:noFill/>
        </p:spPr>
        <p:txBody>
          <a:bodyPr wrap="square" rtlCol="0">
            <a:spAutoFit/>
          </a:bodyPr>
          <a:lstStyle/>
          <a:p>
            <a:pPr marL="457200" indent="-457200"/>
            <a:r>
              <a:rPr lang="en-US" sz="2400" dirty="0" smtClean="0"/>
              <a:t>3.    Accessibility of wood bison forage in the site</a:t>
            </a:r>
          </a:p>
        </p:txBody>
      </p:sp>
      <p:sp>
        <p:nvSpPr>
          <p:cNvPr id="17" name="TextBox 16"/>
          <p:cNvSpPr txBox="1"/>
          <p:nvPr/>
        </p:nvSpPr>
        <p:spPr>
          <a:xfrm>
            <a:off x="457200" y="1981200"/>
            <a:ext cx="9067800" cy="461665"/>
          </a:xfrm>
          <a:prstGeom prst="rect">
            <a:avLst/>
          </a:prstGeom>
          <a:noFill/>
        </p:spPr>
        <p:txBody>
          <a:bodyPr wrap="square" rtlCol="0">
            <a:spAutoFit/>
          </a:bodyPr>
          <a:lstStyle/>
          <a:p>
            <a:pPr marL="457200" indent="-457200"/>
            <a:r>
              <a:rPr lang="en-US" sz="2400" dirty="0" smtClean="0"/>
              <a:t>1.    Amount of meadow habitat in the site</a:t>
            </a:r>
          </a:p>
        </p:txBody>
      </p:sp>
      <p:sp>
        <p:nvSpPr>
          <p:cNvPr id="18" name="TextBox 17"/>
          <p:cNvSpPr txBox="1"/>
          <p:nvPr/>
        </p:nvSpPr>
        <p:spPr>
          <a:xfrm>
            <a:off x="457200" y="5133536"/>
            <a:ext cx="9067800" cy="461665"/>
          </a:xfrm>
          <a:prstGeom prst="rect">
            <a:avLst/>
          </a:prstGeom>
          <a:noFill/>
        </p:spPr>
        <p:txBody>
          <a:bodyPr wrap="square" rtlCol="0">
            <a:spAutoFit/>
          </a:bodyPr>
          <a:lstStyle/>
          <a:p>
            <a:pPr marL="457200" indent="-457200"/>
            <a:r>
              <a:rPr lang="en-US" sz="2400" dirty="0" smtClean="0"/>
              <a:t>5.    Proximity of the site to existing PLAINS bison herds</a:t>
            </a:r>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21" name="TextBox 20"/>
          <p:cNvSpPr txBox="1"/>
          <p:nvPr/>
        </p:nvSpPr>
        <p:spPr>
          <a:xfrm>
            <a:off x="457200" y="1123072"/>
            <a:ext cx="9067800" cy="461665"/>
          </a:xfrm>
          <a:prstGeom prst="rect">
            <a:avLst/>
          </a:prstGeom>
          <a:noFill/>
        </p:spPr>
        <p:txBody>
          <a:bodyPr wrap="square" rtlCol="0">
            <a:spAutoFit/>
          </a:bodyPr>
          <a:lstStyle/>
          <a:p>
            <a:r>
              <a:rPr lang="en-US" sz="2400" b="1" dirty="0" smtClean="0"/>
              <a:t>DATA CATEGORIES</a:t>
            </a:r>
            <a:endParaRPr lang="en-US" sz="2400" b="1" dirty="0"/>
          </a:p>
        </p:txBody>
      </p:sp>
      <p:sp>
        <p:nvSpPr>
          <p:cNvPr id="24" name="Rectangle 23"/>
          <p:cNvSpPr/>
          <p:nvPr/>
        </p:nvSpPr>
        <p:spPr>
          <a:xfrm>
            <a:off x="2743200" y="4239064"/>
            <a:ext cx="3962400" cy="6858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Let’s do this one next!</a:t>
            </a:r>
            <a:endParaRPr lang="en-US" sz="2300" b="1" dirty="0">
              <a:ln w="18000">
                <a:solidFill>
                  <a:schemeClr val="bg1"/>
                </a:solidFill>
                <a:prstDash val="solid"/>
                <a:miter lim="800000"/>
              </a:ln>
              <a:solidFill>
                <a:srgbClr val="FFFF00"/>
              </a:solidFill>
              <a:effectLst>
                <a:outerShdw blurRad="25500" dist="23000" dir="7020000" algn="tl">
                  <a:srgbClr val="000000">
                    <a:alpha val="50000"/>
                  </a:srgbClr>
                </a:outerShdw>
              </a:effectLst>
            </a:endParaRPr>
          </a:p>
        </p:txBody>
      </p:sp>
      <p:sp>
        <p:nvSpPr>
          <p:cNvPr id="14" name="TextBox 13"/>
          <p:cNvSpPr txBox="1"/>
          <p:nvPr/>
        </p:nvSpPr>
        <p:spPr>
          <a:xfrm>
            <a:off x="457200" y="2819400"/>
            <a:ext cx="9067800" cy="461665"/>
          </a:xfrm>
          <a:prstGeom prst="rect">
            <a:avLst/>
          </a:prstGeom>
          <a:noFill/>
        </p:spPr>
        <p:txBody>
          <a:bodyPr wrap="square" rtlCol="0">
            <a:spAutoFit/>
          </a:bodyPr>
          <a:lstStyle/>
          <a:p>
            <a:pPr marL="457200" indent="-457200"/>
            <a:r>
              <a:rPr lang="en-US" sz="2400" dirty="0" smtClean="0"/>
              <a:t>2.    Availability of wood bison forage in the site’s meadows</a:t>
            </a:r>
          </a:p>
        </p:txBody>
      </p:sp>
      <p:sp>
        <p:nvSpPr>
          <p:cNvPr id="19" name="TextBox 18"/>
          <p:cNvSpPr txBox="1"/>
          <p:nvPr/>
        </p:nvSpPr>
        <p:spPr>
          <a:xfrm>
            <a:off x="457200" y="5939135"/>
            <a:ext cx="9067800" cy="461665"/>
          </a:xfrm>
          <a:prstGeom prst="rect">
            <a:avLst/>
          </a:prstGeom>
          <a:noFill/>
        </p:spPr>
        <p:txBody>
          <a:bodyPr wrap="square" rtlCol="0">
            <a:spAutoFit/>
          </a:bodyPr>
          <a:lstStyle/>
          <a:p>
            <a:pPr marL="457200" indent="-457200"/>
            <a:r>
              <a:rPr lang="en-US" sz="2400" dirty="0" smtClean="0"/>
              <a:t>6.    Landownership in and near the site</a:t>
            </a:r>
          </a:p>
        </p:txBody>
      </p:sp>
      <p:sp>
        <p:nvSpPr>
          <p:cNvPr id="20" name="Rounded Rectangle 19"/>
          <p:cNvSpPr/>
          <p:nvPr/>
        </p:nvSpPr>
        <p:spPr>
          <a:xfrm>
            <a:off x="457200" y="4191000"/>
            <a:ext cx="2590800" cy="7620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1" name="TextBox 10"/>
          <p:cNvSpPr txBox="1"/>
          <p:nvPr/>
        </p:nvSpPr>
        <p:spPr>
          <a:xfrm>
            <a:off x="609600" y="914400"/>
            <a:ext cx="9067800" cy="461665"/>
          </a:xfrm>
          <a:prstGeom prst="rect">
            <a:avLst/>
          </a:prstGeom>
          <a:noFill/>
        </p:spPr>
        <p:txBody>
          <a:bodyPr wrap="square" rtlCol="0">
            <a:spAutoFit/>
          </a:bodyPr>
          <a:lstStyle/>
          <a:p>
            <a:pPr marL="457200" indent="-457200"/>
            <a:r>
              <a:rPr lang="en-US" sz="2400" dirty="0" smtClean="0">
                <a:solidFill>
                  <a:srgbClr val="FFFF00"/>
                </a:solidFill>
              </a:rPr>
              <a:t>4.    Size of the site</a:t>
            </a:r>
          </a:p>
        </p:txBody>
      </p:sp>
      <p:sp>
        <p:nvSpPr>
          <p:cNvPr id="24" name="Freeform 23"/>
          <p:cNvSpPr/>
          <p:nvPr/>
        </p:nvSpPr>
        <p:spPr>
          <a:xfrm>
            <a:off x="1981200" y="5029200"/>
            <a:ext cx="1447800" cy="1066800"/>
          </a:xfrm>
          <a:custGeom>
            <a:avLst/>
            <a:gdLst>
              <a:gd name="connsiteX0" fmla="*/ 0 w 2240280"/>
              <a:gd name="connsiteY0" fmla="*/ 931189 h 1647469"/>
              <a:gd name="connsiteX1" fmla="*/ 0 w 2240280"/>
              <a:gd name="connsiteY1" fmla="*/ 931189 h 1647469"/>
              <a:gd name="connsiteX2" fmla="*/ 60960 w 2240280"/>
              <a:gd name="connsiteY2" fmla="*/ 794029 h 1647469"/>
              <a:gd name="connsiteX3" fmla="*/ 76200 w 2240280"/>
              <a:gd name="connsiteY3" fmla="*/ 748309 h 1647469"/>
              <a:gd name="connsiteX4" fmla="*/ 137160 w 2240280"/>
              <a:gd name="connsiteY4" fmla="*/ 641629 h 1647469"/>
              <a:gd name="connsiteX5" fmla="*/ 152400 w 2240280"/>
              <a:gd name="connsiteY5" fmla="*/ 595909 h 1647469"/>
              <a:gd name="connsiteX6" fmla="*/ 198120 w 2240280"/>
              <a:gd name="connsiteY6" fmla="*/ 565429 h 1647469"/>
              <a:gd name="connsiteX7" fmla="*/ 411480 w 2240280"/>
              <a:gd name="connsiteY7" fmla="*/ 519709 h 1647469"/>
              <a:gd name="connsiteX8" fmla="*/ 746760 w 2240280"/>
              <a:gd name="connsiteY8" fmla="*/ 504469 h 1647469"/>
              <a:gd name="connsiteX9" fmla="*/ 883920 w 2240280"/>
              <a:gd name="connsiteY9" fmla="*/ 428269 h 1647469"/>
              <a:gd name="connsiteX10" fmla="*/ 929640 w 2240280"/>
              <a:gd name="connsiteY10" fmla="*/ 397789 h 1647469"/>
              <a:gd name="connsiteX11" fmla="*/ 1036320 w 2240280"/>
              <a:gd name="connsiteY11" fmla="*/ 245389 h 1647469"/>
              <a:gd name="connsiteX12" fmla="*/ 1112520 w 2240280"/>
              <a:gd name="connsiteY12" fmla="*/ 138709 h 1647469"/>
              <a:gd name="connsiteX13" fmla="*/ 1264920 w 2240280"/>
              <a:gd name="connsiteY13" fmla="*/ 47269 h 1647469"/>
              <a:gd name="connsiteX14" fmla="*/ 1356360 w 2240280"/>
              <a:gd name="connsiteY14" fmla="*/ 1549 h 1647469"/>
              <a:gd name="connsiteX15" fmla="*/ 1524000 w 2240280"/>
              <a:gd name="connsiteY15" fmla="*/ 16789 h 1647469"/>
              <a:gd name="connsiteX16" fmla="*/ 1584960 w 2240280"/>
              <a:gd name="connsiteY16" fmla="*/ 32029 h 1647469"/>
              <a:gd name="connsiteX17" fmla="*/ 1676400 w 2240280"/>
              <a:gd name="connsiteY17" fmla="*/ 62509 h 1647469"/>
              <a:gd name="connsiteX18" fmla="*/ 1722120 w 2240280"/>
              <a:gd name="connsiteY18" fmla="*/ 77749 h 1647469"/>
              <a:gd name="connsiteX19" fmla="*/ 1767840 w 2240280"/>
              <a:gd name="connsiteY19" fmla="*/ 108229 h 1647469"/>
              <a:gd name="connsiteX20" fmla="*/ 1798320 w 2240280"/>
              <a:gd name="connsiteY20" fmla="*/ 169189 h 1647469"/>
              <a:gd name="connsiteX21" fmla="*/ 1844040 w 2240280"/>
              <a:gd name="connsiteY21" fmla="*/ 184429 h 1647469"/>
              <a:gd name="connsiteX22" fmla="*/ 1859280 w 2240280"/>
              <a:gd name="connsiteY22" fmla="*/ 230149 h 1647469"/>
              <a:gd name="connsiteX23" fmla="*/ 1920240 w 2240280"/>
              <a:gd name="connsiteY23" fmla="*/ 321589 h 1647469"/>
              <a:gd name="connsiteX24" fmla="*/ 1950720 w 2240280"/>
              <a:gd name="connsiteY24" fmla="*/ 367309 h 1647469"/>
              <a:gd name="connsiteX25" fmla="*/ 1996440 w 2240280"/>
              <a:gd name="connsiteY25" fmla="*/ 397789 h 1647469"/>
              <a:gd name="connsiteX26" fmla="*/ 2026920 w 2240280"/>
              <a:gd name="connsiteY26" fmla="*/ 519709 h 1647469"/>
              <a:gd name="connsiteX27" fmla="*/ 2057400 w 2240280"/>
              <a:gd name="connsiteY27" fmla="*/ 611149 h 1647469"/>
              <a:gd name="connsiteX28" fmla="*/ 2072640 w 2240280"/>
              <a:gd name="connsiteY28" fmla="*/ 656869 h 1647469"/>
              <a:gd name="connsiteX29" fmla="*/ 2087880 w 2240280"/>
              <a:gd name="connsiteY29" fmla="*/ 702589 h 1647469"/>
              <a:gd name="connsiteX30" fmla="*/ 2118360 w 2240280"/>
              <a:gd name="connsiteY30" fmla="*/ 748309 h 1647469"/>
              <a:gd name="connsiteX31" fmla="*/ 2133600 w 2240280"/>
              <a:gd name="connsiteY31" fmla="*/ 809269 h 1647469"/>
              <a:gd name="connsiteX32" fmla="*/ 2194560 w 2240280"/>
              <a:gd name="connsiteY32" fmla="*/ 900709 h 1647469"/>
              <a:gd name="connsiteX33" fmla="*/ 2225040 w 2240280"/>
              <a:gd name="connsiteY33" fmla="*/ 946429 h 1647469"/>
              <a:gd name="connsiteX34" fmla="*/ 2240280 w 2240280"/>
              <a:gd name="connsiteY34" fmla="*/ 992149 h 1647469"/>
              <a:gd name="connsiteX35" fmla="*/ 2225040 w 2240280"/>
              <a:gd name="connsiteY35" fmla="*/ 1296949 h 1647469"/>
              <a:gd name="connsiteX36" fmla="*/ 2194560 w 2240280"/>
              <a:gd name="connsiteY36" fmla="*/ 1342669 h 1647469"/>
              <a:gd name="connsiteX37" fmla="*/ 2179320 w 2240280"/>
              <a:gd name="connsiteY37" fmla="*/ 1388389 h 1647469"/>
              <a:gd name="connsiteX38" fmla="*/ 2103120 w 2240280"/>
              <a:gd name="connsiteY38" fmla="*/ 1464589 h 1647469"/>
              <a:gd name="connsiteX39" fmla="*/ 2011680 w 2240280"/>
              <a:gd name="connsiteY39" fmla="*/ 1495069 h 1647469"/>
              <a:gd name="connsiteX40" fmla="*/ 1798320 w 2240280"/>
              <a:gd name="connsiteY40" fmla="*/ 1449349 h 1647469"/>
              <a:gd name="connsiteX41" fmla="*/ 1752600 w 2240280"/>
              <a:gd name="connsiteY41" fmla="*/ 1434109 h 1647469"/>
              <a:gd name="connsiteX42" fmla="*/ 1706880 w 2240280"/>
              <a:gd name="connsiteY42" fmla="*/ 1418869 h 1647469"/>
              <a:gd name="connsiteX43" fmla="*/ 1645920 w 2240280"/>
              <a:gd name="connsiteY43" fmla="*/ 1449349 h 1647469"/>
              <a:gd name="connsiteX44" fmla="*/ 1600200 w 2240280"/>
              <a:gd name="connsiteY44" fmla="*/ 1464589 h 1647469"/>
              <a:gd name="connsiteX45" fmla="*/ 1554480 w 2240280"/>
              <a:gd name="connsiteY45" fmla="*/ 1510309 h 1647469"/>
              <a:gd name="connsiteX46" fmla="*/ 1463040 w 2240280"/>
              <a:gd name="connsiteY46" fmla="*/ 1540789 h 1647469"/>
              <a:gd name="connsiteX47" fmla="*/ 1402080 w 2240280"/>
              <a:gd name="connsiteY47" fmla="*/ 1601749 h 1647469"/>
              <a:gd name="connsiteX48" fmla="*/ 1371600 w 2240280"/>
              <a:gd name="connsiteY48" fmla="*/ 1647469 h 1647469"/>
              <a:gd name="connsiteX49" fmla="*/ 822960 w 2240280"/>
              <a:gd name="connsiteY49" fmla="*/ 1632229 h 1647469"/>
              <a:gd name="connsiteX50" fmla="*/ 731520 w 2240280"/>
              <a:gd name="connsiteY50" fmla="*/ 1571269 h 1647469"/>
              <a:gd name="connsiteX51" fmla="*/ 594360 w 2240280"/>
              <a:gd name="connsiteY51" fmla="*/ 1556029 h 1647469"/>
              <a:gd name="connsiteX52" fmla="*/ 487680 w 2240280"/>
              <a:gd name="connsiteY52" fmla="*/ 1495069 h 1647469"/>
              <a:gd name="connsiteX53" fmla="*/ 457200 w 2240280"/>
              <a:gd name="connsiteY53" fmla="*/ 1403629 h 1647469"/>
              <a:gd name="connsiteX54" fmla="*/ 441960 w 2240280"/>
              <a:gd name="connsiteY54" fmla="*/ 1281709 h 1647469"/>
              <a:gd name="connsiteX55" fmla="*/ 396240 w 2240280"/>
              <a:gd name="connsiteY55" fmla="*/ 1190269 h 1647469"/>
              <a:gd name="connsiteX56" fmla="*/ 335280 w 2240280"/>
              <a:gd name="connsiteY56" fmla="*/ 1175029 h 1647469"/>
              <a:gd name="connsiteX57" fmla="*/ 289560 w 2240280"/>
              <a:gd name="connsiteY57" fmla="*/ 1159789 h 1647469"/>
              <a:gd name="connsiteX58" fmla="*/ 106680 w 2240280"/>
              <a:gd name="connsiteY58" fmla="*/ 1129309 h 1647469"/>
              <a:gd name="connsiteX59" fmla="*/ 76200 w 2240280"/>
              <a:gd name="connsiteY59" fmla="*/ 1083589 h 1647469"/>
              <a:gd name="connsiteX60" fmla="*/ 0 w 2240280"/>
              <a:gd name="connsiteY60" fmla="*/ 931189 h 164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40280" h="1647469">
                <a:moveTo>
                  <a:pt x="0" y="931189"/>
                </a:moveTo>
                <a:lnTo>
                  <a:pt x="0" y="931189"/>
                </a:lnTo>
                <a:cubicBezTo>
                  <a:pt x="20320" y="885469"/>
                  <a:pt x="41717" y="840213"/>
                  <a:pt x="60960" y="794029"/>
                </a:cubicBezTo>
                <a:cubicBezTo>
                  <a:pt x="67139" y="779200"/>
                  <a:pt x="69872" y="763074"/>
                  <a:pt x="76200" y="748309"/>
                </a:cubicBezTo>
                <a:cubicBezTo>
                  <a:pt x="156355" y="561281"/>
                  <a:pt x="60633" y="794683"/>
                  <a:pt x="137160" y="641629"/>
                </a:cubicBezTo>
                <a:cubicBezTo>
                  <a:pt x="144344" y="627261"/>
                  <a:pt x="142365" y="608453"/>
                  <a:pt x="152400" y="595909"/>
                </a:cubicBezTo>
                <a:cubicBezTo>
                  <a:pt x="163842" y="581606"/>
                  <a:pt x="181382" y="572868"/>
                  <a:pt x="198120" y="565429"/>
                </a:cubicBezTo>
                <a:cubicBezTo>
                  <a:pt x="271463" y="532832"/>
                  <a:pt x="330279" y="525122"/>
                  <a:pt x="411480" y="519709"/>
                </a:cubicBezTo>
                <a:cubicBezTo>
                  <a:pt x="523108" y="512267"/>
                  <a:pt x="635000" y="509549"/>
                  <a:pt x="746760" y="504469"/>
                </a:cubicBezTo>
                <a:cubicBezTo>
                  <a:pt x="827233" y="477645"/>
                  <a:pt x="779114" y="498140"/>
                  <a:pt x="883920" y="428269"/>
                </a:cubicBezTo>
                <a:lnTo>
                  <a:pt x="929640" y="397789"/>
                </a:lnTo>
                <a:cubicBezTo>
                  <a:pt x="1069781" y="187577"/>
                  <a:pt x="923488" y="403354"/>
                  <a:pt x="1036320" y="245389"/>
                </a:cubicBezTo>
                <a:cubicBezTo>
                  <a:pt x="1054050" y="220568"/>
                  <a:pt x="1093030" y="156033"/>
                  <a:pt x="1112520" y="138709"/>
                </a:cubicBezTo>
                <a:cubicBezTo>
                  <a:pt x="1179626" y="79059"/>
                  <a:pt x="1198009" y="85504"/>
                  <a:pt x="1264920" y="47269"/>
                </a:cubicBezTo>
                <a:cubicBezTo>
                  <a:pt x="1347641" y="0"/>
                  <a:pt x="1272535" y="29491"/>
                  <a:pt x="1356360" y="1549"/>
                </a:cubicBezTo>
                <a:cubicBezTo>
                  <a:pt x="1412240" y="6629"/>
                  <a:pt x="1468382" y="9373"/>
                  <a:pt x="1524000" y="16789"/>
                </a:cubicBezTo>
                <a:cubicBezTo>
                  <a:pt x="1544762" y="19557"/>
                  <a:pt x="1564898" y="26010"/>
                  <a:pt x="1584960" y="32029"/>
                </a:cubicBezTo>
                <a:cubicBezTo>
                  <a:pt x="1615734" y="41261"/>
                  <a:pt x="1645920" y="52349"/>
                  <a:pt x="1676400" y="62509"/>
                </a:cubicBezTo>
                <a:cubicBezTo>
                  <a:pt x="1691640" y="67589"/>
                  <a:pt x="1708754" y="68838"/>
                  <a:pt x="1722120" y="77749"/>
                </a:cubicBezTo>
                <a:lnTo>
                  <a:pt x="1767840" y="108229"/>
                </a:lnTo>
                <a:cubicBezTo>
                  <a:pt x="1778000" y="128549"/>
                  <a:pt x="1782256" y="153125"/>
                  <a:pt x="1798320" y="169189"/>
                </a:cubicBezTo>
                <a:cubicBezTo>
                  <a:pt x="1809679" y="180548"/>
                  <a:pt x="1832681" y="173070"/>
                  <a:pt x="1844040" y="184429"/>
                </a:cubicBezTo>
                <a:cubicBezTo>
                  <a:pt x="1855399" y="195788"/>
                  <a:pt x="1851478" y="216106"/>
                  <a:pt x="1859280" y="230149"/>
                </a:cubicBezTo>
                <a:cubicBezTo>
                  <a:pt x="1877070" y="262171"/>
                  <a:pt x="1899920" y="291109"/>
                  <a:pt x="1920240" y="321589"/>
                </a:cubicBezTo>
                <a:cubicBezTo>
                  <a:pt x="1930400" y="336829"/>
                  <a:pt x="1935480" y="357149"/>
                  <a:pt x="1950720" y="367309"/>
                </a:cubicBezTo>
                <a:lnTo>
                  <a:pt x="1996440" y="397789"/>
                </a:lnTo>
                <a:cubicBezTo>
                  <a:pt x="2042682" y="536515"/>
                  <a:pt x="1971749" y="317414"/>
                  <a:pt x="2026920" y="519709"/>
                </a:cubicBezTo>
                <a:cubicBezTo>
                  <a:pt x="2035374" y="550706"/>
                  <a:pt x="2047240" y="580669"/>
                  <a:pt x="2057400" y="611149"/>
                </a:cubicBezTo>
                <a:lnTo>
                  <a:pt x="2072640" y="656869"/>
                </a:lnTo>
                <a:cubicBezTo>
                  <a:pt x="2077720" y="672109"/>
                  <a:pt x="2078969" y="689223"/>
                  <a:pt x="2087880" y="702589"/>
                </a:cubicBezTo>
                <a:lnTo>
                  <a:pt x="2118360" y="748309"/>
                </a:lnTo>
                <a:cubicBezTo>
                  <a:pt x="2123440" y="768629"/>
                  <a:pt x="2124233" y="790535"/>
                  <a:pt x="2133600" y="809269"/>
                </a:cubicBezTo>
                <a:cubicBezTo>
                  <a:pt x="2149983" y="842034"/>
                  <a:pt x="2174240" y="870229"/>
                  <a:pt x="2194560" y="900709"/>
                </a:cubicBezTo>
                <a:cubicBezTo>
                  <a:pt x="2204720" y="915949"/>
                  <a:pt x="2219248" y="929053"/>
                  <a:pt x="2225040" y="946429"/>
                </a:cubicBezTo>
                <a:lnTo>
                  <a:pt x="2240280" y="992149"/>
                </a:lnTo>
                <a:cubicBezTo>
                  <a:pt x="2235200" y="1093749"/>
                  <a:pt x="2238197" y="1196077"/>
                  <a:pt x="2225040" y="1296949"/>
                </a:cubicBezTo>
                <a:cubicBezTo>
                  <a:pt x="2222671" y="1315111"/>
                  <a:pt x="2202751" y="1326286"/>
                  <a:pt x="2194560" y="1342669"/>
                </a:cubicBezTo>
                <a:cubicBezTo>
                  <a:pt x="2187376" y="1357037"/>
                  <a:pt x="2186504" y="1374021"/>
                  <a:pt x="2179320" y="1388389"/>
                </a:cubicBezTo>
                <a:cubicBezTo>
                  <a:pt x="2160451" y="1426126"/>
                  <a:pt x="2142309" y="1447172"/>
                  <a:pt x="2103120" y="1464589"/>
                </a:cubicBezTo>
                <a:cubicBezTo>
                  <a:pt x="2073760" y="1477638"/>
                  <a:pt x="2011680" y="1495069"/>
                  <a:pt x="2011680" y="1495069"/>
                </a:cubicBezTo>
                <a:cubicBezTo>
                  <a:pt x="1857879" y="1475844"/>
                  <a:pt x="1928615" y="1492781"/>
                  <a:pt x="1798320" y="1449349"/>
                </a:cubicBezTo>
                <a:lnTo>
                  <a:pt x="1752600" y="1434109"/>
                </a:lnTo>
                <a:lnTo>
                  <a:pt x="1706880" y="1418869"/>
                </a:lnTo>
                <a:cubicBezTo>
                  <a:pt x="1686560" y="1429029"/>
                  <a:pt x="1666802" y="1440400"/>
                  <a:pt x="1645920" y="1449349"/>
                </a:cubicBezTo>
                <a:cubicBezTo>
                  <a:pt x="1631155" y="1455677"/>
                  <a:pt x="1613566" y="1455678"/>
                  <a:pt x="1600200" y="1464589"/>
                </a:cubicBezTo>
                <a:cubicBezTo>
                  <a:pt x="1582267" y="1476544"/>
                  <a:pt x="1573320" y="1499842"/>
                  <a:pt x="1554480" y="1510309"/>
                </a:cubicBezTo>
                <a:cubicBezTo>
                  <a:pt x="1526394" y="1525912"/>
                  <a:pt x="1463040" y="1540789"/>
                  <a:pt x="1463040" y="1540789"/>
                </a:cubicBezTo>
                <a:cubicBezTo>
                  <a:pt x="1429789" y="1640542"/>
                  <a:pt x="1475971" y="1542636"/>
                  <a:pt x="1402080" y="1601749"/>
                </a:cubicBezTo>
                <a:cubicBezTo>
                  <a:pt x="1387777" y="1613191"/>
                  <a:pt x="1381760" y="1632229"/>
                  <a:pt x="1371600" y="1647469"/>
                </a:cubicBezTo>
                <a:cubicBezTo>
                  <a:pt x="1188720" y="1642389"/>
                  <a:pt x="1005670" y="1641599"/>
                  <a:pt x="822960" y="1632229"/>
                </a:cubicBezTo>
                <a:cubicBezTo>
                  <a:pt x="722401" y="1627072"/>
                  <a:pt x="834742" y="1605676"/>
                  <a:pt x="731520" y="1571269"/>
                </a:cubicBezTo>
                <a:cubicBezTo>
                  <a:pt x="687879" y="1556722"/>
                  <a:pt x="640080" y="1561109"/>
                  <a:pt x="594360" y="1556029"/>
                </a:cubicBezTo>
                <a:cubicBezTo>
                  <a:pt x="542852" y="1543152"/>
                  <a:pt x="516969" y="1547789"/>
                  <a:pt x="487680" y="1495069"/>
                </a:cubicBezTo>
                <a:cubicBezTo>
                  <a:pt x="472077" y="1466983"/>
                  <a:pt x="457200" y="1403629"/>
                  <a:pt x="457200" y="1403629"/>
                </a:cubicBezTo>
                <a:cubicBezTo>
                  <a:pt x="452120" y="1362989"/>
                  <a:pt x="449286" y="1322005"/>
                  <a:pt x="441960" y="1281709"/>
                </a:cubicBezTo>
                <a:cubicBezTo>
                  <a:pt x="437763" y="1258626"/>
                  <a:pt x="416436" y="1203733"/>
                  <a:pt x="396240" y="1190269"/>
                </a:cubicBezTo>
                <a:cubicBezTo>
                  <a:pt x="378812" y="1178651"/>
                  <a:pt x="355419" y="1180783"/>
                  <a:pt x="335280" y="1175029"/>
                </a:cubicBezTo>
                <a:cubicBezTo>
                  <a:pt x="319834" y="1170616"/>
                  <a:pt x="305365" y="1162663"/>
                  <a:pt x="289560" y="1159789"/>
                </a:cubicBezTo>
                <a:cubicBezTo>
                  <a:pt x="27937" y="1112221"/>
                  <a:pt x="268190" y="1169686"/>
                  <a:pt x="106680" y="1129309"/>
                </a:cubicBezTo>
                <a:cubicBezTo>
                  <a:pt x="96520" y="1114069"/>
                  <a:pt x="80642" y="1101358"/>
                  <a:pt x="76200" y="1083589"/>
                </a:cubicBezTo>
                <a:cubicBezTo>
                  <a:pt x="40648" y="941380"/>
                  <a:pt x="12700" y="956589"/>
                  <a:pt x="0" y="931189"/>
                </a:cubicBez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Site A</a:t>
            </a:r>
            <a:endParaRPr lang="en-US" dirty="0"/>
          </a:p>
        </p:txBody>
      </p:sp>
      <p:sp>
        <p:nvSpPr>
          <p:cNvPr id="25" name="Freeform 24"/>
          <p:cNvSpPr/>
          <p:nvPr/>
        </p:nvSpPr>
        <p:spPr>
          <a:xfrm>
            <a:off x="4495800" y="3505200"/>
            <a:ext cx="3505200" cy="2590800"/>
          </a:xfrm>
          <a:custGeom>
            <a:avLst/>
            <a:gdLst>
              <a:gd name="connsiteX0" fmla="*/ 0 w 2240280"/>
              <a:gd name="connsiteY0" fmla="*/ 931189 h 1647469"/>
              <a:gd name="connsiteX1" fmla="*/ 0 w 2240280"/>
              <a:gd name="connsiteY1" fmla="*/ 931189 h 1647469"/>
              <a:gd name="connsiteX2" fmla="*/ 60960 w 2240280"/>
              <a:gd name="connsiteY2" fmla="*/ 794029 h 1647469"/>
              <a:gd name="connsiteX3" fmla="*/ 76200 w 2240280"/>
              <a:gd name="connsiteY3" fmla="*/ 748309 h 1647469"/>
              <a:gd name="connsiteX4" fmla="*/ 137160 w 2240280"/>
              <a:gd name="connsiteY4" fmla="*/ 641629 h 1647469"/>
              <a:gd name="connsiteX5" fmla="*/ 152400 w 2240280"/>
              <a:gd name="connsiteY5" fmla="*/ 595909 h 1647469"/>
              <a:gd name="connsiteX6" fmla="*/ 198120 w 2240280"/>
              <a:gd name="connsiteY6" fmla="*/ 565429 h 1647469"/>
              <a:gd name="connsiteX7" fmla="*/ 411480 w 2240280"/>
              <a:gd name="connsiteY7" fmla="*/ 519709 h 1647469"/>
              <a:gd name="connsiteX8" fmla="*/ 746760 w 2240280"/>
              <a:gd name="connsiteY8" fmla="*/ 504469 h 1647469"/>
              <a:gd name="connsiteX9" fmla="*/ 883920 w 2240280"/>
              <a:gd name="connsiteY9" fmla="*/ 428269 h 1647469"/>
              <a:gd name="connsiteX10" fmla="*/ 929640 w 2240280"/>
              <a:gd name="connsiteY10" fmla="*/ 397789 h 1647469"/>
              <a:gd name="connsiteX11" fmla="*/ 1036320 w 2240280"/>
              <a:gd name="connsiteY11" fmla="*/ 245389 h 1647469"/>
              <a:gd name="connsiteX12" fmla="*/ 1112520 w 2240280"/>
              <a:gd name="connsiteY12" fmla="*/ 138709 h 1647469"/>
              <a:gd name="connsiteX13" fmla="*/ 1264920 w 2240280"/>
              <a:gd name="connsiteY13" fmla="*/ 47269 h 1647469"/>
              <a:gd name="connsiteX14" fmla="*/ 1356360 w 2240280"/>
              <a:gd name="connsiteY14" fmla="*/ 1549 h 1647469"/>
              <a:gd name="connsiteX15" fmla="*/ 1524000 w 2240280"/>
              <a:gd name="connsiteY15" fmla="*/ 16789 h 1647469"/>
              <a:gd name="connsiteX16" fmla="*/ 1584960 w 2240280"/>
              <a:gd name="connsiteY16" fmla="*/ 32029 h 1647469"/>
              <a:gd name="connsiteX17" fmla="*/ 1676400 w 2240280"/>
              <a:gd name="connsiteY17" fmla="*/ 62509 h 1647469"/>
              <a:gd name="connsiteX18" fmla="*/ 1722120 w 2240280"/>
              <a:gd name="connsiteY18" fmla="*/ 77749 h 1647469"/>
              <a:gd name="connsiteX19" fmla="*/ 1767840 w 2240280"/>
              <a:gd name="connsiteY19" fmla="*/ 108229 h 1647469"/>
              <a:gd name="connsiteX20" fmla="*/ 1798320 w 2240280"/>
              <a:gd name="connsiteY20" fmla="*/ 169189 h 1647469"/>
              <a:gd name="connsiteX21" fmla="*/ 1844040 w 2240280"/>
              <a:gd name="connsiteY21" fmla="*/ 184429 h 1647469"/>
              <a:gd name="connsiteX22" fmla="*/ 1859280 w 2240280"/>
              <a:gd name="connsiteY22" fmla="*/ 230149 h 1647469"/>
              <a:gd name="connsiteX23" fmla="*/ 1920240 w 2240280"/>
              <a:gd name="connsiteY23" fmla="*/ 321589 h 1647469"/>
              <a:gd name="connsiteX24" fmla="*/ 1950720 w 2240280"/>
              <a:gd name="connsiteY24" fmla="*/ 367309 h 1647469"/>
              <a:gd name="connsiteX25" fmla="*/ 1996440 w 2240280"/>
              <a:gd name="connsiteY25" fmla="*/ 397789 h 1647469"/>
              <a:gd name="connsiteX26" fmla="*/ 2026920 w 2240280"/>
              <a:gd name="connsiteY26" fmla="*/ 519709 h 1647469"/>
              <a:gd name="connsiteX27" fmla="*/ 2057400 w 2240280"/>
              <a:gd name="connsiteY27" fmla="*/ 611149 h 1647469"/>
              <a:gd name="connsiteX28" fmla="*/ 2072640 w 2240280"/>
              <a:gd name="connsiteY28" fmla="*/ 656869 h 1647469"/>
              <a:gd name="connsiteX29" fmla="*/ 2087880 w 2240280"/>
              <a:gd name="connsiteY29" fmla="*/ 702589 h 1647469"/>
              <a:gd name="connsiteX30" fmla="*/ 2118360 w 2240280"/>
              <a:gd name="connsiteY30" fmla="*/ 748309 h 1647469"/>
              <a:gd name="connsiteX31" fmla="*/ 2133600 w 2240280"/>
              <a:gd name="connsiteY31" fmla="*/ 809269 h 1647469"/>
              <a:gd name="connsiteX32" fmla="*/ 2194560 w 2240280"/>
              <a:gd name="connsiteY32" fmla="*/ 900709 h 1647469"/>
              <a:gd name="connsiteX33" fmla="*/ 2225040 w 2240280"/>
              <a:gd name="connsiteY33" fmla="*/ 946429 h 1647469"/>
              <a:gd name="connsiteX34" fmla="*/ 2240280 w 2240280"/>
              <a:gd name="connsiteY34" fmla="*/ 992149 h 1647469"/>
              <a:gd name="connsiteX35" fmla="*/ 2225040 w 2240280"/>
              <a:gd name="connsiteY35" fmla="*/ 1296949 h 1647469"/>
              <a:gd name="connsiteX36" fmla="*/ 2194560 w 2240280"/>
              <a:gd name="connsiteY36" fmla="*/ 1342669 h 1647469"/>
              <a:gd name="connsiteX37" fmla="*/ 2179320 w 2240280"/>
              <a:gd name="connsiteY37" fmla="*/ 1388389 h 1647469"/>
              <a:gd name="connsiteX38" fmla="*/ 2103120 w 2240280"/>
              <a:gd name="connsiteY38" fmla="*/ 1464589 h 1647469"/>
              <a:gd name="connsiteX39" fmla="*/ 2011680 w 2240280"/>
              <a:gd name="connsiteY39" fmla="*/ 1495069 h 1647469"/>
              <a:gd name="connsiteX40" fmla="*/ 1798320 w 2240280"/>
              <a:gd name="connsiteY40" fmla="*/ 1449349 h 1647469"/>
              <a:gd name="connsiteX41" fmla="*/ 1752600 w 2240280"/>
              <a:gd name="connsiteY41" fmla="*/ 1434109 h 1647469"/>
              <a:gd name="connsiteX42" fmla="*/ 1706880 w 2240280"/>
              <a:gd name="connsiteY42" fmla="*/ 1418869 h 1647469"/>
              <a:gd name="connsiteX43" fmla="*/ 1645920 w 2240280"/>
              <a:gd name="connsiteY43" fmla="*/ 1449349 h 1647469"/>
              <a:gd name="connsiteX44" fmla="*/ 1600200 w 2240280"/>
              <a:gd name="connsiteY44" fmla="*/ 1464589 h 1647469"/>
              <a:gd name="connsiteX45" fmla="*/ 1554480 w 2240280"/>
              <a:gd name="connsiteY45" fmla="*/ 1510309 h 1647469"/>
              <a:gd name="connsiteX46" fmla="*/ 1463040 w 2240280"/>
              <a:gd name="connsiteY46" fmla="*/ 1540789 h 1647469"/>
              <a:gd name="connsiteX47" fmla="*/ 1402080 w 2240280"/>
              <a:gd name="connsiteY47" fmla="*/ 1601749 h 1647469"/>
              <a:gd name="connsiteX48" fmla="*/ 1371600 w 2240280"/>
              <a:gd name="connsiteY48" fmla="*/ 1647469 h 1647469"/>
              <a:gd name="connsiteX49" fmla="*/ 822960 w 2240280"/>
              <a:gd name="connsiteY49" fmla="*/ 1632229 h 1647469"/>
              <a:gd name="connsiteX50" fmla="*/ 731520 w 2240280"/>
              <a:gd name="connsiteY50" fmla="*/ 1571269 h 1647469"/>
              <a:gd name="connsiteX51" fmla="*/ 594360 w 2240280"/>
              <a:gd name="connsiteY51" fmla="*/ 1556029 h 1647469"/>
              <a:gd name="connsiteX52" fmla="*/ 487680 w 2240280"/>
              <a:gd name="connsiteY52" fmla="*/ 1495069 h 1647469"/>
              <a:gd name="connsiteX53" fmla="*/ 457200 w 2240280"/>
              <a:gd name="connsiteY53" fmla="*/ 1403629 h 1647469"/>
              <a:gd name="connsiteX54" fmla="*/ 441960 w 2240280"/>
              <a:gd name="connsiteY54" fmla="*/ 1281709 h 1647469"/>
              <a:gd name="connsiteX55" fmla="*/ 396240 w 2240280"/>
              <a:gd name="connsiteY55" fmla="*/ 1190269 h 1647469"/>
              <a:gd name="connsiteX56" fmla="*/ 335280 w 2240280"/>
              <a:gd name="connsiteY56" fmla="*/ 1175029 h 1647469"/>
              <a:gd name="connsiteX57" fmla="*/ 289560 w 2240280"/>
              <a:gd name="connsiteY57" fmla="*/ 1159789 h 1647469"/>
              <a:gd name="connsiteX58" fmla="*/ 106680 w 2240280"/>
              <a:gd name="connsiteY58" fmla="*/ 1129309 h 1647469"/>
              <a:gd name="connsiteX59" fmla="*/ 76200 w 2240280"/>
              <a:gd name="connsiteY59" fmla="*/ 1083589 h 1647469"/>
              <a:gd name="connsiteX60" fmla="*/ 0 w 2240280"/>
              <a:gd name="connsiteY60" fmla="*/ 931189 h 164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40280" h="1647469">
                <a:moveTo>
                  <a:pt x="0" y="931189"/>
                </a:moveTo>
                <a:lnTo>
                  <a:pt x="0" y="931189"/>
                </a:lnTo>
                <a:cubicBezTo>
                  <a:pt x="20320" y="885469"/>
                  <a:pt x="41717" y="840213"/>
                  <a:pt x="60960" y="794029"/>
                </a:cubicBezTo>
                <a:cubicBezTo>
                  <a:pt x="67139" y="779200"/>
                  <a:pt x="69872" y="763074"/>
                  <a:pt x="76200" y="748309"/>
                </a:cubicBezTo>
                <a:cubicBezTo>
                  <a:pt x="156355" y="561281"/>
                  <a:pt x="60633" y="794683"/>
                  <a:pt x="137160" y="641629"/>
                </a:cubicBezTo>
                <a:cubicBezTo>
                  <a:pt x="144344" y="627261"/>
                  <a:pt x="142365" y="608453"/>
                  <a:pt x="152400" y="595909"/>
                </a:cubicBezTo>
                <a:cubicBezTo>
                  <a:pt x="163842" y="581606"/>
                  <a:pt x="181382" y="572868"/>
                  <a:pt x="198120" y="565429"/>
                </a:cubicBezTo>
                <a:cubicBezTo>
                  <a:pt x="271463" y="532832"/>
                  <a:pt x="330279" y="525122"/>
                  <a:pt x="411480" y="519709"/>
                </a:cubicBezTo>
                <a:cubicBezTo>
                  <a:pt x="523108" y="512267"/>
                  <a:pt x="635000" y="509549"/>
                  <a:pt x="746760" y="504469"/>
                </a:cubicBezTo>
                <a:cubicBezTo>
                  <a:pt x="827233" y="477645"/>
                  <a:pt x="779114" y="498140"/>
                  <a:pt x="883920" y="428269"/>
                </a:cubicBezTo>
                <a:lnTo>
                  <a:pt x="929640" y="397789"/>
                </a:lnTo>
                <a:cubicBezTo>
                  <a:pt x="1069781" y="187577"/>
                  <a:pt x="923488" y="403354"/>
                  <a:pt x="1036320" y="245389"/>
                </a:cubicBezTo>
                <a:cubicBezTo>
                  <a:pt x="1054050" y="220568"/>
                  <a:pt x="1093030" y="156033"/>
                  <a:pt x="1112520" y="138709"/>
                </a:cubicBezTo>
                <a:cubicBezTo>
                  <a:pt x="1179626" y="79059"/>
                  <a:pt x="1198009" y="85504"/>
                  <a:pt x="1264920" y="47269"/>
                </a:cubicBezTo>
                <a:cubicBezTo>
                  <a:pt x="1347641" y="0"/>
                  <a:pt x="1272535" y="29491"/>
                  <a:pt x="1356360" y="1549"/>
                </a:cubicBezTo>
                <a:cubicBezTo>
                  <a:pt x="1412240" y="6629"/>
                  <a:pt x="1468382" y="9373"/>
                  <a:pt x="1524000" y="16789"/>
                </a:cubicBezTo>
                <a:cubicBezTo>
                  <a:pt x="1544762" y="19557"/>
                  <a:pt x="1564898" y="26010"/>
                  <a:pt x="1584960" y="32029"/>
                </a:cubicBezTo>
                <a:cubicBezTo>
                  <a:pt x="1615734" y="41261"/>
                  <a:pt x="1645920" y="52349"/>
                  <a:pt x="1676400" y="62509"/>
                </a:cubicBezTo>
                <a:cubicBezTo>
                  <a:pt x="1691640" y="67589"/>
                  <a:pt x="1708754" y="68838"/>
                  <a:pt x="1722120" y="77749"/>
                </a:cubicBezTo>
                <a:lnTo>
                  <a:pt x="1767840" y="108229"/>
                </a:lnTo>
                <a:cubicBezTo>
                  <a:pt x="1778000" y="128549"/>
                  <a:pt x="1782256" y="153125"/>
                  <a:pt x="1798320" y="169189"/>
                </a:cubicBezTo>
                <a:cubicBezTo>
                  <a:pt x="1809679" y="180548"/>
                  <a:pt x="1832681" y="173070"/>
                  <a:pt x="1844040" y="184429"/>
                </a:cubicBezTo>
                <a:cubicBezTo>
                  <a:pt x="1855399" y="195788"/>
                  <a:pt x="1851478" y="216106"/>
                  <a:pt x="1859280" y="230149"/>
                </a:cubicBezTo>
                <a:cubicBezTo>
                  <a:pt x="1877070" y="262171"/>
                  <a:pt x="1899920" y="291109"/>
                  <a:pt x="1920240" y="321589"/>
                </a:cubicBezTo>
                <a:cubicBezTo>
                  <a:pt x="1930400" y="336829"/>
                  <a:pt x="1935480" y="357149"/>
                  <a:pt x="1950720" y="367309"/>
                </a:cubicBezTo>
                <a:lnTo>
                  <a:pt x="1996440" y="397789"/>
                </a:lnTo>
                <a:cubicBezTo>
                  <a:pt x="2042682" y="536515"/>
                  <a:pt x="1971749" y="317414"/>
                  <a:pt x="2026920" y="519709"/>
                </a:cubicBezTo>
                <a:cubicBezTo>
                  <a:pt x="2035374" y="550706"/>
                  <a:pt x="2047240" y="580669"/>
                  <a:pt x="2057400" y="611149"/>
                </a:cubicBezTo>
                <a:lnTo>
                  <a:pt x="2072640" y="656869"/>
                </a:lnTo>
                <a:cubicBezTo>
                  <a:pt x="2077720" y="672109"/>
                  <a:pt x="2078969" y="689223"/>
                  <a:pt x="2087880" y="702589"/>
                </a:cubicBezTo>
                <a:lnTo>
                  <a:pt x="2118360" y="748309"/>
                </a:lnTo>
                <a:cubicBezTo>
                  <a:pt x="2123440" y="768629"/>
                  <a:pt x="2124233" y="790535"/>
                  <a:pt x="2133600" y="809269"/>
                </a:cubicBezTo>
                <a:cubicBezTo>
                  <a:pt x="2149983" y="842034"/>
                  <a:pt x="2174240" y="870229"/>
                  <a:pt x="2194560" y="900709"/>
                </a:cubicBezTo>
                <a:cubicBezTo>
                  <a:pt x="2204720" y="915949"/>
                  <a:pt x="2219248" y="929053"/>
                  <a:pt x="2225040" y="946429"/>
                </a:cubicBezTo>
                <a:lnTo>
                  <a:pt x="2240280" y="992149"/>
                </a:lnTo>
                <a:cubicBezTo>
                  <a:pt x="2235200" y="1093749"/>
                  <a:pt x="2238197" y="1196077"/>
                  <a:pt x="2225040" y="1296949"/>
                </a:cubicBezTo>
                <a:cubicBezTo>
                  <a:pt x="2222671" y="1315111"/>
                  <a:pt x="2202751" y="1326286"/>
                  <a:pt x="2194560" y="1342669"/>
                </a:cubicBezTo>
                <a:cubicBezTo>
                  <a:pt x="2187376" y="1357037"/>
                  <a:pt x="2186504" y="1374021"/>
                  <a:pt x="2179320" y="1388389"/>
                </a:cubicBezTo>
                <a:cubicBezTo>
                  <a:pt x="2160451" y="1426126"/>
                  <a:pt x="2142309" y="1447172"/>
                  <a:pt x="2103120" y="1464589"/>
                </a:cubicBezTo>
                <a:cubicBezTo>
                  <a:pt x="2073760" y="1477638"/>
                  <a:pt x="2011680" y="1495069"/>
                  <a:pt x="2011680" y="1495069"/>
                </a:cubicBezTo>
                <a:cubicBezTo>
                  <a:pt x="1857879" y="1475844"/>
                  <a:pt x="1928615" y="1492781"/>
                  <a:pt x="1798320" y="1449349"/>
                </a:cubicBezTo>
                <a:lnTo>
                  <a:pt x="1752600" y="1434109"/>
                </a:lnTo>
                <a:lnTo>
                  <a:pt x="1706880" y="1418869"/>
                </a:lnTo>
                <a:cubicBezTo>
                  <a:pt x="1686560" y="1429029"/>
                  <a:pt x="1666802" y="1440400"/>
                  <a:pt x="1645920" y="1449349"/>
                </a:cubicBezTo>
                <a:cubicBezTo>
                  <a:pt x="1631155" y="1455677"/>
                  <a:pt x="1613566" y="1455678"/>
                  <a:pt x="1600200" y="1464589"/>
                </a:cubicBezTo>
                <a:cubicBezTo>
                  <a:pt x="1582267" y="1476544"/>
                  <a:pt x="1573320" y="1499842"/>
                  <a:pt x="1554480" y="1510309"/>
                </a:cubicBezTo>
                <a:cubicBezTo>
                  <a:pt x="1526394" y="1525912"/>
                  <a:pt x="1463040" y="1540789"/>
                  <a:pt x="1463040" y="1540789"/>
                </a:cubicBezTo>
                <a:cubicBezTo>
                  <a:pt x="1429789" y="1640542"/>
                  <a:pt x="1475971" y="1542636"/>
                  <a:pt x="1402080" y="1601749"/>
                </a:cubicBezTo>
                <a:cubicBezTo>
                  <a:pt x="1387777" y="1613191"/>
                  <a:pt x="1381760" y="1632229"/>
                  <a:pt x="1371600" y="1647469"/>
                </a:cubicBezTo>
                <a:cubicBezTo>
                  <a:pt x="1188720" y="1642389"/>
                  <a:pt x="1005670" y="1641599"/>
                  <a:pt x="822960" y="1632229"/>
                </a:cubicBezTo>
                <a:cubicBezTo>
                  <a:pt x="722401" y="1627072"/>
                  <a:pt x="834742" y="1605676"/>
                  <a:pt x="731520" y="1571269"/>
                </a:cubicBezTo>
                <a:cubicBezTo>
                  <a:pt x="687879" y="1556722"/>
                  <a:pt x="640080" y="1561109"/>
                  <a:pt x="594360" y="1556029"/>
                </a:cubicBezTo>
                <a:cubicBezTo>
                  <a:pt x="542852" y="1543152"/>
                  <a:pt x="516969" y="1547789"/>
                  <a:pt x="487680" y="1495069"/>
                </a:cubicBezTo>
                <a:cubicBezTo>
                  <a:pt x="472077" y="1466983"/>
                  <a:pt x="457200" y="1403629"/>
                  <a:pt x="457200" y="1403629"/>
                </a:cubicBezTo>
                <a:cubicBezTo>
                  <a:pt x="452120" y="1362989"/>
                  <a:pt x="449286" y="1322005"/>
                  <a:pt x="441960" y="1281709"/>
                </a:cubicBezTo>
                <a:cubicBezTo>
                  <a:pt x="437763" y="1258626"/>
                  <a:pt x="416436" y="1203733"/>
                  <a:pt x="396240" y="1190269"/>
                </a:cubicBezTo>
                <a:cubicBezTo>
                  <a:pt x="378812" y="1178651"/>
                  <a:pt x="355419" y="1180783"/>
                  <a:pt x="335280" y="1175029"/>
                </a:cubicBezTo>
                <a:cubicBezTo>
                  <a:pt x="319834" y="1170616"/>
                  <a:pt x="305365" y="1162663"/>
                  <a:pt x="289560" y="1159789"/>
                </a:cubicBezTo>
                <a:cubicBezTo>
                  <a:pt x="27937" y="1112221"/>
                  <a:pt x="268190" y="1169686"/>
                  <a:pt x="106680" y="1129309"/>
                </a:cubicBezTo>
                <a:cubicBezTo>
                  <a:pt x="96520" y="1114069"/>
                  <a:pt x="80642" y="1101358"/>
                  <a:pt x="76200" y="1083589"/>
                </a:cubicBezTo>
                <a:cubicBezTo>
                  <a:pt x="40648" y="941380"/>
                  <a:pt x="12700" y="956589"/>
                  <a:pt x="0" y="931189"/>
                </a:cubicBezTo>
                <a:close/>
              </a:path>
            </a:pathLst>
          </a:cu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Site B</a:t>
            </a:r>
            <a:endParaRPr lang="en-US" dirty="0"/>
          </a:p>
        </p:txBody>
      </p:sp>
      <p:sp>
        <p:nvSpPr>
          <p:cNvPr id="26" name="TextBox 25"/>
          <p:cNvSpPr txBox="1"/>
          <p:nvPr/>
        </p:nvSpPr>
        <p:spPr>
          <a:xfrm>
            <a:off x="1079976" y="2521803"/>
            <a:ext cx="9067800" cy="830997"/>
          </a:xfrm>
          <a:prstGeom prst="rect">
            <a:avLst/>
          </a:prstGeom>
          <a:noFill/>
        </p:spPr>
        <p:txBody>
          <a:bodyPr wrap="square" rtlCol="0">
            <a:spAutoFit/>
          </a:bodyPr>
          <a:lstStyle/>
          <a:p>
            <a:pPr marL="457200" indent="-457200"/>
            <a:r>
              <a:rPr lang="en-US" sz="2400" dirty="0" smtClean="0"/>
              <a:t>The site where wood bison will be restored needs to be </a:t>
            </a:r>
          </a:p>
          <a:p>
            <a:pPr marL="457200" indent="-457200"/>
            <a:r>
              <a:rPr lang="en-US" sz="2400" dirty="0" smtClean="0"/>
              <a:t>large enough to support a viable bison population</a:t>
            </a:r>
          </a:p>
        </p:txBody>
      </p:sp>
      <p:sp>
        <p:nvSpPr>
          <p:cNvPr id="27" name="TextBox 26"/>
          <p:cNvSpPr txBox="1"/>
          <p:nvPr/>
        </p:nvSpPr>
        <p:spPr>
          <a:xfrm>
            <a:off x="1739280" y="6260068"/>
            <a:ext cx="1994520" cy="369332"/>
          </a:xfrm>
          <a:prstGeom prst="rect">
            <a:avLst/>
          </a:prstGeom>
          <a:noFill/>
        </p:spPr>
        <p:txBody>
          <a:bodyPr wrap="none" rtlCol="0">
            <a:spAutoFit/>
          </a:bodyPr>
          <a:lstStyle/>
          <a:p>
            <a:r>
              <a:rPr lang="en-US" dirty="0" smtClean="0"/>
              <a:t>Is Site A too small?</a:t>
            </a:r>
            <a:endParaRPr lang="en-US" dirty="0"/>
          </a:p>
        </p:txBody>
      </p:sp>
      <p:sp>
        <p:nvSpPr>
          <p:cNvPr id="28" name="TextBox 27"/>
          <p:cNvSpPr txBox="1"/>
          <p:nvPr/>
        </p:nvSpPr>
        <p:spPr>
          <a:xfrm>
            <a:off x="5334000" y="6260068"/>
            <a:ext cx="2308582" cy="369332"/>
          </a:xfrm>
          <a:prstGeom prst="rect">
            <a:avLst/>
          </a:prstGeom>
          <a:noFill/>
        </p:spPr>
        <p:txBody>
          <a:bodyPr wrap="square" rtlCol="0">
            <a:spAutoFit/>
          </a:bodyPr>
          <a:lstStyle/>
          <a:p>
            <a:r>
              <a:rPr lang="en-US" dirty="0" smtClean="0"/>
              <a:t>Is Site B large enough?</a:t>
            </a:r>
            <a:endParaRPr lang="en-US" dirty="0"/>
          </a:p>
        </p:txBody>
      </p:sp>
      <p:sp>
        <p:nvSpPr>
          <p:cNvPr id="29" name="TextBox 28"/>
          <p:cNvSpPr txBox="1"/>
          <p:nvPr/>
        </p:nvSpPr>
        <p:spPr>
          <a:xfrm>
            <a:off x="1080868" y="1676400"/>
            <a:ext cx="9067800" cy="461665"/>
          </a:xfrm>
          <a:prstGeom prst="rect">
            <a:avLst/>
          </a:prstGeom>
          <a:noFill/>
        </p:spPr>
        <p:txBody>
          <a:bodyPr wrap="square" rtlCol="0">
            <a:spAutoFit/>
          </a:bodyPr>
          <a:lstStyle/>
          <a:p>
            <a:pPr marL="457200" indent="-457200"/>
            <a:r>
              <a:rPr lang="en-US" sz="2400" dirty="0" smtClean="0"/>
              <a:t>Wood bison need ROOM to roam and grow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0" name="TextBox 9"/>
          <p:cNvSpPr txBox="1"/>
          <p:nvPr/>
        </p:nvSpPr>
        <p:spPr>
          <a:xfrm>
            <a:off x="457200" y="4343400"/>
            <a:ext cx="9067800" cy="461665"/>
          </a:xfrm>
          <a:prstGeom prst="rect">
            <a:avLst/>
          </a:prstGeom>
          <a:noFill/>
        </p:spPr>
        <p:txBody>
          <a:bodyPr wrap="square" rtlCol="0">
            <a:spAutoFit/>
          </a:bodyPr>
          <a:lstStyle/>
          <a:p>
            <a:pPr marL="457200" indent="-457200"/>
            <a:r>
              <a:rPr lang="en-US" sz="2400" dirty="0" smtClean="0"/>
              <a:t>4.    Size of the site</a:t>
            </a:r>
          </a:p>
        </p:txBody>
      </p:sp>
      <p:sp>
        <p:nvSpPr>
          <p:cNvPr id="12" name="TextBox 11"/>
          <p:cNvSpPr txBox="1"/>
          <p:nvPr/>
        </p:nvSpPr>
        <p:spPr>
          <a:xfrm>
            <a:off x="457200" y="3581400"/>
            <a:ext cx="9067800" cy="461665"/>
          </a:xfrm>
          <a:prstGeom prst="rect">
            <a:avLst/>
          </a:prstGeom>
          <a:noFill/>
        </p:spPr>
        <p:txBody>
          <a:bodyPr wrap="square" rtlCol="0">
            <a:spAutoFit/>
          </a:bodyPr>
          <a:lstStyle/>
          <a:p>
            <a:pPr marL="457200" indent="-457200"/>
            <a:r>
              <a:rPr lang="en-US" sz="2400" dirty="0" smtClean="0"/>
              <a:t>3.    Accessibility of wood bison forage in the site</a:t>
            </a:r>
          </a:p>
        </p:txBody>
      </p:sp>
      <p:sp>
        <p:nvSpPr>
          <p:cNvPr id="17" name="TextBox 16"/>
          <p:cNvSpPr txBox="1"/>
          <p:nvPr/>
        </p:nvSpPr>
        <p:spPr>
          <a:xfrm>
            <a:off x="457200" y="1981200"/>
            <a:ext cx="9067800" cy="461665"/>
          </a:xfrm>
          <a:prstGeom prst="rect">
            <a:avLst/>
          </a:prstGeom>
          <a:noFill/>
        </p:spPr>
        <p:txBody>
          <a:bodyPr wrap="square" rtlCol="0">
            <a:spAutoFit/>
          </a:bodyPr>
          <a:lstStyle/>
          <a:p>
            <a:pPr marL="457200" indent="-457200"/>
            <a:r>
              <a:rPr lang="en-US" sz="2400" dirty="0" smtClean="0"/>
              <a:t>1.    Amount of meadow habitat in the site</a:t>
            </a:r>
          </a:p>
        </p:txBody>
      </p:sp>
      <p:sp>
        <p:nvSpPr>
          <p:cNvPr id="18" name="TextBox 17"/>
          <p:cNvSpPr txBox="1"/>
          <p:nvPr/>
        </p:nvSpPr>
        <p:spPr>
          <a:xfrm>
            <a:off x="457200" y="5133536"/>
            <a:ext cx="9067800" cy="461665"/>
          </a:xfrm>
          <a:prstGeom prst="rect">
            <a:avLst/>
          </a:prstGeom>
          <a:noFill/>
        </p:spPr>
        <p:txBody>
          <a:bodyPr wrap="square" rtlCol="0">
            <a:spAutoFit/>
          </a:bodyPr>
          <a:lstStyle/>
          <a:p>
            <a:pPr marL="457200" indent="-457200"/>
            <a:r>
              <a:rPr lang="en-US" sz="2400" dirty="0" smtClean="0"/>
              <a:t>5.    Proximity of the site to existing PLAINS bison herds</a:t>
            </a:r>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21" name="TextBox 20"/>
          <p:cNvSpPr txBox="1"/>
          <p:nvPr/>
        </p:nvSpPr>
        <p:spPr>
          <a:xfrm>
            <a:off x="457200" y="1123072"/>
            <a:ext cx="9067800" cy="461665"/>
          </a:xfrm>
          <a:prstGeom prst="rect">
            <a:avLst/>
          </a:prstGeom>
          <a:noFill/>
        </p:spPr>
        <p:txBody>
          <a:bodyPr wrap="square" rtlCol="0">
            <a:spAutoFit/>
          </a:bodyPr>
          <a:lstStyle/>
          <a:p>
            <a:r>
              <a:rPr lang="en-US" sz="2400" b="1" dirty="0" smtClean="0"/>
              <a:t>DATA CATEGORIES</a:t>
            </a:r>
            <a:endParaRPr lang="en-US" sz="2400" b="1" dirty="0"/>
          </a:p>
        </p:txBody>
      </p:sp>
      <p:sp>
        <p:nvSpPr>
          <p:cNvPr id="24" name="Rectangle 23"/>
          <p:cNvSpPr/>
          <p:nvPr/>
        </p:nvSpPr>
        <p:spPr>
          <a:xfrm>
            <a:off x="6324600" y="5029200"/>
            <a:ext cx="3962400" cy="6858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This one!</a:t>
            </a:r>
            <a:endParaRPr lang="en-US" sz="2300" b="1" dirty="0">
              <a:ln w="18000">
                <a:solidFill>
                  <a:schemeClr val="bg1"/>
                </a:solidFill>
                <a:prstDash val="solid"/>
                <a:miter lim="800000"/>
              </a:ln>
              <a:solidFill>
                <a:srgbClr val="FFFF00"/>
              </a:solidFill>
              <a:effectLst>
                <a:outerShdw blurRad="25500" dist="23000" dir="7020000" algn="tl">
                  <a:srgbClr val="000000">
                    <a:alpha val="50000"/>
                  </a:srgbClr>
                </a:outerShdw>
              </a:effectLst>
            </a:endParaRPr>
          </a:p>
        </p:txBody>
      </p:sp>
      <p:sp>
        <p:nvSpPr>
          <p:cNvPr id="14" name="TextBox 13"/>
          <p:cNvSpPr txBox="1"/>
          <p:nvPr/>
        </p:nvSpPr>
        <p:spPr>
          <a:xfrm>
            <a:off x="457200" y="2819400"/>
            <a:ext cx="9067800" cy="461665"/>
          </a:xfrm>
          <a:prstGeom prst="rect">
            <a:avLst/>
          </a:prstGeom>
          <a:noFill/>
        </p:spPr>
        <p:txBody>
          <a:bodyPr wrap="square" rtlCol="0">
            <a:spAutoFit/>
          </a:bodyPr>
          <a:lstStyle/>
          <a:p>
            <a:pPr marL="457200" indent="-457200"/>
            <a:r>
              <a:rPr lang="en-US" sz="2400" dirty="0" smtClean="0"/>
              <a:t>2.    Availability of wood bison forage in the site’s meadows</a:t>
            </a:r>
          </a:p>
        </p:txBody>
      </p:sp>
      <p:sp>
        <p:nvSpPr>
          <p:cNvPr id="19" name="TextBox 18"/>
          <p:cNvSpPr txBox="1"/>
          <p:nvPr/>
        </p:nvSpPr>
        <p:spPr>
          <a:xfrm>
            <a:off x="457200" y="5939135"/>
            <a:ext cx="9067800" cy="461665"/>
          </a:xfrm>
          <a:prstGeom prst="rect">
            <a:avLst/>
          </a:prstGeom>
          <a:noFill/>
        </p:spPr>
        <p:txBody>
          <a:bodyPr wrap="square" rtlCol="0">
            <a:spAutoFit/>
          </a:bodyPr>
          <a:lstStyle/>
          <a:p>
            <a:pPr marL="457200" indent="-457200"/>
            <a:r>
              <a:rPr lang="en-US" sz="2400" dirty="0" smtClean="0"/>
              <a:t>6.    Landownership in and near the site</a:t>
            </a:r>
          </a:p>
        </p:txBody>
      </p:sp>
      <p:sp>
        <p:nvSpPr>
          <p:cNvPr id="20" name="Rounded Rectangle 19"/>
          <p:cNvSpPr/>
          <p:nvPr/>
        </p:nvSpPr>
        <p:spPr>
          <a:xfrm>
            <a:off x="457200" y="4981136"/>
            <a:ext cx="7010400" cy="7620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2" name="TextBox 11"/>
          <p:cNvSpPr txBox="1"/>
          <p:nvPr/>
        </p:nvSpPr>
        <p:spPr>
          <a:xfrm>
            <a:off x="609600" y="909935"/>
            <a:ext cx="9067800" cy="461665"/>
          </a:xfrm>
          <a:prstGeom prst="rect">
            <a:avLst/>
          </a:prstGeom>
          <a:noFill/>
        </p:spPr>
        <p:txBody>
          <a:bodyPr wrap="square" rtlCol="0">
            <a:spAutoFit/>
          </a:bodyPr>
          <a:lstStyle/>
          <a:p>
            <a:pPr marL="457200" indent="-457200"/>
            <a:r>
              <a:rPr lang="en-US" sz="2400" dirty="0" smtClean="0">
                <a:solidFill>
                  <a:srgbClr val="FFFF00"/>
                </a:solidFill>
              </a:rPr>
              <a:t>5.   Proximity of site to existing PLAINS bison herds</a:t>
            </a:r>
          </a:p>
        </p:txBody>
      </p:sp>
      <p:sp>
        <p:nvSpPr>
          <p:cNvPr id="18" name="TextBox 17"/>
          <p:cNvSpPr txBox="1"/>
          <p:nvPr/>
        </p:nvSpPr>
        <p:spPr>
          <a:xfrm>
            <a:off x="762000" y="1748135"/>
            <a:ext cx="8077200" cy="461665"/>
          </a:xfrm>
          <a:prstGeom prst="rect">
            <a:avLst/>
          </a:prstGeom>
          <a:noFill/>
        </p:spPr>
        <p:txBody>
          <a:bodyPr wrap="square" rtlCol="0">
            <a:spAutoFit/>
          </a:bodyPr>
          <a:lstStyle/>
          <a:p>
            <a:r>
              <a:rPr lang="en-US" sz="2400" dirty="0" smtClean="0"/>
              <a:t>It is important to separate</a:t>
            </a:r>
            <a:endParaRPr lang="en-US" sz="2400" dirty="0"/>
          </a:p>
        </p:txBody>
      </p:sp>
      <p:pic>
        <p:nvPicPr>
          <p:cNvPr id="19" name="Picture 18" descr="AWCC 1943.jpg"/>
          <p:cNvPicPr>
            <a:picLocks noChangeAspect="1"/>
          </p:cNvPicPr>
          <p:nvPr/>
        </p:nvPicPr>
        <p:blipFill>
          <a:blip r:embed="rId3" cstate="print"/>
          <a:stretch>
            <a:fillRect/>
          </a:stretch>
        </p:blipFill>
        <p:spPr>
          <a:xfrm>
            <a:off x="304800" y="3048000"/>
            <a:ext cx="4191000" cy="2795396"/>
          </a:xfrm>
          <a:prstGeom prst="rect">
            <a:avLst/>
          </a:prstGeom>
        </p:spPr>
      </p:pic>
      <p:sp>
        <p:nvSpPr>
          <p:cNvPr id="21" name="TextBox 20"/>
          <p:cNvSpPr txBox="1"/>
          <p:nvPr/>
        </p:nvSpPr>
        <p:spPr>
          <a:xfrm>
            <a:off x="5638800" y="1748135"/>
            <a:ext cx="2337371" cy="461665"/>
          </a:xfrm>
          <a:prstGeom prst="rect">
            <a:avLst/>
          </a:prstGeom>
          <a:noFill/>
        </p:spPr>
        <p:txBody>
          <a:bodyPr wrap="none" rtlCol="0">
            <a:spAutoFit/>
          </a:bodyPr>
          <a:lstStyle/>
          <a:p>
            <a:r>
              <a:rPr lang="en-US" sz="2400" dirty="0" smtClean="0"/>
              <a:t>from Plains Bison</a:t>
            </a:r>
            <a:endParaRPr lang="en-US" sz="2400" dirty="0"/>
          </a:p>
        </p:txBody>
      </p:sp>
      <p:sp>
        <p:nvSpPr>
          <p:cNvPr id="22" name="TextBox 21"/>
          <p:cNvSpPr txBox="1"/>
          <p:nvPr/>
        </p:nvSpPr>
        <p:spPr>
          <a:xfrm>
            <a:off x="762000" y="2133600"/>
            <a:ext cx="7969810" cy="461665"/>
          </a:xfrm>
          <a:prstGeom prst="rect">
            <a:avLst/>
          </a:prstGeom>
          <a:noFill/>
        </p:spPr>
        <p:txBody>
          <a:bodyPr wrap="none" rtlCol="0">
            <a:spAutoFit/>
          </a:bodyPr>
          <a:lstStyle/>
          <a:p>
            <a:r>
              <a:rPr lang="en-US" sz="2400" dirty="0" smtClean="0"/>
              <a:t>because of possible hybridization, disease transfer and conflict</a:t>
            </a:r>
            <a:endParaRPr lang="en-US" sz="2400" dirty="0"/>
          </a:p>
        </p:txBody>
      </p:sp>
      <p:sp>
        <p:nvSpPr>
          <p:cNvPr id="23" name="TextBox 22"/>
          <p:cNvSpPr txBox="1"/>
          <p:nvPr/>
        </p:nvSpPr>
        <p:spPr>
          <a:xfrm>
            <a:off x="1676400" y="5879068"/>
            <a:ext cx="1309910" cy="369332"/>
          </a:xfrm>
          <a:prstGeom prst="rect">
            <a:avLst/>
          </a:prstGeom>
          <a:noFill/>
        </p:spPr>
        <p:txBody>
          <a:bodyPr wrap="none" rtlCol="0">
            <a:spAutoFit/>
          </a:bodyPr>
          <a:lstStyle/>
          <a:p>
            <a:r>
              <a:rPr lang="en-US" dirty="0" smtClean="0"/>
              <a:t>Wood Bison</a:t>
            </a:r>
            <a:endParaRPr lang="en-US" dirty="0"/>
          </a:p>
        </p:txBody>
      </p:sp>
      <p:sp>
        <p:nvSpPr>
          <p:cNvPr id="24" name="TextBox 23"/>
          <p:cNvSpPr txBox="1"/>
          <p:nvPr/>
        </p:nvSpPr>
        <p:spPr>
          <a:xfrm>
            <a:off x="6324600" y="5881914"/>
            <a:ext cx="1295547" cy="369332"/>
          </a:xfrm>
          <a:prstGeom prst="rect">
            <a:avLst/>
          </a:prstGeom>
          <a:noFill/>
        </p:spPr>
        <p:txBody>
          <a:bodyPr wrap="none" rtlCol="0">
            <a:spAutoFit/>
          </a:bodyPr>
          <a:lstStyle/>
          <a:p>
            <a:r>
              <a:rPr lang="en-US" dirty="0" smtClean="0"/>
              <a:t>Plains Bison</a:t>
            </a:r>
            <a:endParaRPr lang="en-US" dirty="0"/>
          </a:p>
        </p:txBody>
      </p:sp>
      <p:sp>
        <p:nvSpPr>
          <p:cNvPr id="25" name="TextBox 24"/>
          <p:cNvSpPr txBox="1"/>
          <p:nvPr/>
        </p:nvSpPr>
        <p:spPr>
          <a:xfrm>
            <a:off x="4038600" y="1752600"/>
            <a:ext cx="1681742" cy="461665"/>
          </a:xfrm>
          <a:prstGeom prst="rect">
            <a:avLst/>
          </a:prstGeom>
          <a:noFill/>
        </p:spPr>
        <p:txBody>
          <a:bodyPr wrap="none" rtlCol="0">
            <a:spAutoFit/>
          </a:bodyPr>
          <a:lstStyle/>
          <a:p>
            <a:r>
              <a:rPr lang="en-US" sz="2400" dirty="0" smtClean="0"/>
              <a:t>Wood Bison</a:t>
            </a:r>
            <a:endParaRPr lang="en-US" sz="2400" dirty="0"/>
          </a:p>
        </p:txBody>
      </p:sp>
      <p:pic>
        <p:nvPicPr>
          <p:cNvPr id="14" name="Picture 13" descr="shutterstock_13905427.jpg"/>
          <p:cNvPicPr>
            <a:picLocks noChangeAspect="1"/>
          </p:cNvPicPr>
          <p:nvPr/>
        </p:nvPicPr>
        <p:blipFill>
          <a:blip r:embed="rId4" cstate="print"/>
          <a:srcRect t="4000" r="10137"/>
          <a:stretch>
            <a:fillRect/>
          </a:stretch>
        </p:blipFill>
        <p:spPr>
          <a:xfrm flipH="1">
            <a:off x="4953000" y="3048000"/>
            <a:ext cx="3886200" cy="2769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52800" y="1050560"/>
            <a:ext cx="5769336" cy="1200329"/>
          </a:xfrm>
          <a:prstGeom prst="rect">
            <a:avLst/>
          </a:prstGeom>
          <a:noFill/>
        </p:spPr>
        <p:txBody>
          <a:bodyPr wrap="none" rtlCol="0">
            <a:spAutoFit/>
          </a:bodyPr>
          <a:lstStyle/>
          <a:p>
            <a:r>
              <a:rPr lang="en-US" sz="2400" dirty="0" smtClean="0"/>
              <a:t>Before the 1900s, wood bison had inhabited </a:t>
            </a:r>
          </a:p>
          <a:p>
            <a:r>
              <a:rPr lang="en-US" sz="2400" dirty="0" smtClean="0"/>
              <a:t>Alaska for thousands of years</a:t>
            </a:r>
          </a:p>
          <a:p>
            <a:endParaRPr lang="en-US" sz="2400" b="1" dirty="0"/>
          </a:p>
        </p:txBody>
      </p:sp>
      <p:sp>
        <p:nvSpPr>
          <p:cNvPr id="15" name="TextBox 14"/>
          <p:cNvSpPr txBox="1"/>
          <p:nvPr/>
        </p:nvSpPr>
        <p:spPr>
          <a:xfrm>
            <a:off x="4237479" y="106180"/>
            <a:ext cx="4010265" cy="769441"/>
          </a:xfrm>
          <a:prstGeom prst="rect">
            <a:avLst/>
          </a:prstGeom>
          <a:noFill/>
        </p:spPr>
        <p:txBody>
          <a:bodyPr wrap="none" rtlCol="0">
            <a:spAutoFit/>
          </a:bodyPr>
          <a:lstStyle/>
          <a:p>
            <a:r>
              <a:rPr lang="en-US" sz="4400" b="1" dirty="0" smtClean="0"/>
              <a:t>Background Info</a:t>
            </a:r>
            <a:endParaRPr lang="en-US" sz="4400" b="1" dirty="0"/>
          </a:p>
        </p:txBody>
      </p:sp>
      <p:pic>
        <p:nvPicPr>
          <p:cNvPr id="19" name="Picture 18" descr="AWCC 460.jpg"/>
          <p:cNvPicPr>
            <a:picLocks noChangeAspect="1"/>
          </p:cNvPicPr>
          <p:nvPr/>
        </p:nvPicPr>
        <p:blipFill>
          <a:blip r:embed="rId3" cstate="print"/>
          <a:srcRect l="19981" r="7328" b="1478"/>
          <a:stretch>
            <a:fillRect/>
          </a:stretch>
        </p:blipFill>
        <p:spPr>
          <a:xfrm flipH="1">
            <a:off x="77450" y="106180"/>
            <a:ext cx="3276600" cy="6665510"/>
          </a:xfrm>
          <a:prstGeom prst="rect">
            <a:avLst/>
          </a:prstGeom>
        </p:spPr>
      </p:pic>
      <p:sp>
        <p:nvSpPr>
          <p:cNvPr id="24" name="TextBox 23"/>
          <p:cNvSpPr txBox="1"/>
          <p:nvPr/>
        </p:nvSpPr>
        <p:spPr>
          <a:xfrm>
            <a:off x="3352800" y="2286000"/>
            <a:ext cx="5496698" cy="830997"/>
          </a:xfrm>
          <a:prstGeom prst="rect">
            <a:avLst/>
          </a:prstGeom>
          <a:noFill/>
        </p:spPr>
        <p:txBody>
          <a:bodyPr wrap="none" rtlCol="0">
            <a:spAutoFit/>
          </a:bodyPr>
          <a:lstStyle/>
          <a:p>
            <a:r>
              <a:rPr lang="en-US" sz="2400" dirty="0" smtClean="0"/>
              <a:t>By 1900, wood bison </a:t>
            </a:r>
            <a:r>
              <a:rPr lang="en-US" sz="2400" dirty="0" smtClean="0">
                <a:solidFill>
                  <a:srgbClr val="FFFF00"/>
                </a:solidFill>
              </a:rPr>
              <a:t>were extirpated from</a:t>
            </a:r>
          </a:p>
          <a:p>
            <a:r>
              <a:rPr lang="en-US" sz="2400" dirty="0" smtClean="0">
                <a:solidFill>
                  <a:srgbClr val="FFFF00"/>
                </a:solidFill>
              </a:rPr>
              <a:t>Alaska…</a:t>
            </a:r>
            <a:r>
              <a:rPr lang="en-US" sz="2400" dirty="0" smtClean="0"/>
              <a:t>...  </a:t>
            </a:r>
            <a:endParaRPr lang="en-US" sz="2400" b="1" dirty="0"/>
          </a:p>
        </p:txBody>
      </p:sp>
      <p:sp>
        <p:nvSpPr>
          <p:cNvPr id="27" name="TextBox 26"/>
          <p:cNvSpPr txBox="1"/>
          <p:nvPr/>
        </p:nvSpPr>
        <p:spPr>
          <a:xfrm>
            <a:off x="4609574" y="2652932"/>
            <a:ext cx="4261423" cy="461665"/>
          </a:xfrm>
          <a:prstGeom prst="rect">
            <a:avLst/>
          </a:prstGeom>
          <a:noFill/>
        </p:spPr>
        <p:txBody>
          <a:bodyPr wrap="none" rtlCol="0">
            <a:spAutoFit/>
          </a:bodyPr>
          <a:lstStyle/>
          <a:p>
            <a:r>
              <a:rPr lang="en-US" sz="2400" dirty="0" smtClean="0"/>
              <a:t>.and only about 400 wood bison </a:t>
            </a:r>
          </a:p>
        </p:txBody>
      </p:sp>
      <p:sp>
        <p:nvSpPr>
          <p:cNvPr id="28" name="TextBox 27"/>
          <p:cNvSpPr txBox="1"/>
          <p:nvPr/>
        </p:nvSpPr>
        <p:spPr>
          <a:xfrm>
            <a:off x="3352800" y="3005796"/>
            <a:ext cx="5890459" cy="461665"/>
          </a:xfrm>
          <a:prstGeom prst="rect">
            <a:avLst/>
          </a:prstGeom>
          <a:noFill/>
        </p:spPr>
        <p:txBody>
          <a:bodyPr wrap="none" rtlCol="0">
            <a:spAutoFit/>
          </a:bodyPr>
          <a:lstStyle/>
          <a:p>
            <a:r>
              <a:rPr lang="en-US" sz="2400" dirty="0" smtClean="0"/>
              <a:t>lived in North America (they lived in Canada)  </a:t>
            </a:r>
            <a:endParaRPr lang="en-US" sz="2400" b="1" dirty="0"/>
          </a:p>
        </p:txBody>
      </p:sp>
      <p:sp>
        <p:nvSpPr>
          <p:cNvPr id="10" name="TextBox 9"/>
          <p:cNvSpPr txBox="1"/>
          <p:nvPr/>
        </p:nvSpPr>
        <p:spPr>
          <a:xfrm>
            <a:off x="3342421" y="3960288"/>
            <a:ext cx="5605637" cy="1569660"/>
          </a:xfrm>
          <a:prstGeom prst="rect">
            <a:avLst/>
          </a:prstGeom>
          <a:noFill/>
        </p:spPr>
        <p:txBody>
          <a:bodyPr wrap="none" rtlCol="0">
            <a:spAutoFit/>
          </a:bodyPr>
          <a:lstStyle/>
          <a:p>
            <a:r>
              <a:rPr lang="en-US" sz="2400" dirty="0" smtClean="0"/>
              <a:t>In 1973, the wood bison was listed as an </a:t>
            </a:r>
          </a:p>
          <a:p>
            <a:r>
              <a:rPr lang="en-US" sz="2400" dirty="0" smtClean="0"/>
              <a:t>endangered species under the Endangered </a:t>
            </a:r>
          </a:p>
          <a:p>
            <a:r>
              <a:rPr lang="en-US" sz="2400" dirty="0" smtClean="0"/>
              <a:t>Species Act</a:t>
            </a:r>
          </a:p>
          <a:p>
            <a:endParaRPr lang="en-US" sz="2400" b="1" dirty="0"/>
          </a:p>
        </p:txBody>
      </p:sp>
      <p:sp>
        <p:nvSpPr>
          <p:cNvPr id="11" name="TextBox 10"/>
          <p:cNvSpPr txBox="1"/>
          <p:nvPr/>
        </p:nvSpPr>
        <p:spPr>
          <a:xfrm>
            <a:off x="3344188" y="5562600"/>
            <a:ext cx="5828840" cy="1569660"/>
          </a:xfrm>
          <a:prstGeom prst="rect">
            <a:avLst/>
          </a:prstGeom>
          <a:noFill/>
        </p:spPr>
        <p:txBody>
          <a:bodyPr wrap="none" rtlCol="0">
            <a:spAutoFit/>
          </a:bodyPr>
          <a:lstStyle/>
          <a:p>
            <a:r>
              <a:rPr lang="en-US" sz="2400" dirty="0" smtClean="0"/>
              <a:t>In June 2012, the US Fish and Wildlife Service</a:t>
            </a:r>
          </a:p>
          <a:p>
            <a:r>
              <a:rPr lang="en-US" sz="2400" dirty="0" smtClean="0"/>
              <a:t>lowered the status of wood bison from</a:t>
            </a:r>
          </a:p>
          <a:p>
            <a:r>
              <a:rPr lang="en-US" sz="2400" dirty="0" smtClean="0"/>
              <a:t>“endangered” to  “threatened”</a:t>
            </a:r>
          </a:p>
          <a:p>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7" grpId="0"/>
      <p:bldP spid="28"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0" name="TextBox 9"/>
          <p:cNvSpPr txBox="1"/>
          <p:nvPr/>
        </p:nvSpPr>
        <p:spPr>
          <a:xfrm>
            <a:off x="457200" y="4343400"/>
            <a:ext cx="9067800" cy="461665"/>
          </a:xfrm>
          <a:prstGeom prst="rect">
            <a:avLst/>
          </a:prstGeom>
          <a:noFill/>
        </p:spPr>
        <p:txBody>
          <a:bodyPr wrap="square" rtlCol="0">
            <a:spAutoFit/>
          </a:bodyPr>
          <a:lstStyle/>
          <a:p>
            <a:pPr marL="457200" indent="-457200"/>
            <a:r>
              <a:rPr lang="en-US" sz="2400" dirty="0" smtClean="0"/>
              <a:t>4.    Size of the site</a:t>
            </a:r>
          </a:p>
        </p:txBody>
      </p:sp>
      <p:sp>
        <p:nvSpPr>
          <p:cNvPr id="12" name="TextBox 11"/>
          <p:cNvSpPr txBox="1"/>
          <p:nvPr/>
        </p:nvSpPr>
        <p:spPr>
          <a:xfrm>
            <a:off x="457200" y="3581400"/>
            <a:ext cx="9067800" cy="461665"/>
          </a:xfrm>
          <a:prstGeom prst="rect">
            <a:avLst/>
          </a:prstGeom>
          <a:noFill/>
        </p:spPr>
        <p:txBody>
          <a:bodyPr wrap="square" rtlCol="0">
            <a:spAutoFit/>
          </a:bodyPr>
          <a:lstStyle/>
          <a:p>
            <a:pPr marL="457200" indent="-457200"/>
            <a:r>
              <a:rPr lang="en-US" sz="2400" dirty="0" smtClean="0"/>
              <a:t>3.    Accessibility of wood bison forage in the site</a:t>
            </a:r>
          </a:p>
        </p:txBody>
      </p:sp>
      <p:sp>
        <p:nvSpPr>
          <p:cNvPr id="17" name="TextBox 16"/>
          <p:cNvSpPr txBox="1"/>
          <p:nvPr/>
        </p:nvSpPr>
        <p:spPr>
          <a:xfrm>
            <a:off x="457200" y="1981200"/>
            <a:ext cx="9067800" cy="461665"/>
          </a:xfrm>
          <a:prstGeom prst="rect">
            <a:avLst/>
          </a:prstGeom>
          <a:noFill/>
        </p:spPr>
        <p:txBody>
          <a:bodyPr wrap="square" rtlCol="0">
            <a:spAutoFit/>
          </a:bodyPr>
          <a:lstStyle/>
          <a:p>
            <a:pPr marL="457200" indent="-457200"/>
            <a:r>
              <a:rPr lang="en-US" sz="2400" dirty="0" smtClean="0"/>
              <a:t>1.    Amount of meadow habitat in the site</a:t>
            </a:r>
          </a:p>
        </p:txBody>
      </p:sp>
      <p:sp>
        <p:nvSpPr>
          <p:cNvPr id="18" name="TextBox 17"/>
          <p:cNvSpPr txBox="1"/>
          <p:nvPr/>
        </p:nvSpPr>
        <p:spPr>
          <a:xfrm>
            <a:off x="457200" y="5133536"/>
            <a:ext cx="9067800" cy="461665"/>
          </a:xfrm>
          <a:prstGeom prst="rect">
            <a:avLst/>
          </a:prstGeom>
          <a:noFill/>
        </p:spPr>
        <p:txBody>
          <a:bodyPr wrap="square" rtlCol="0">
            <a:spAutoFit/>
          </a:bodyPr>
          <a:lstStyle/>
          <a:p>
            <a:pPr marL="457200" indent="-457200"/>
            <a:r>
              <a:rPr lang="en-US" sz="2400" dirty="0" smtClean="0"/>
              <a:t>5.    Proximity of the site to existing PLAINS bison herds</a:t>
            </a:r>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21" name="TextBox 20"/>
          <p:cNvSpPr txBox="1"/>
          <p:nvPr/>
        </p:nvSpPr>
        <p:spPr>
          <a:xfrm>
            <a:off x="457200" y="1123072"/>
            <a:ext cx="9067800" cy="461665"/>
          </a:xfrm>
          <a:prstGeom prst="rect">
            <a:avLst/>
          </a:prstGeom>
          <a:noFill/>
        </p:spPr>
        <p:txBody>
          <a:bodyPr wrap="square" rtlCol="0">
            <a:spAutoFit/>
          </a:bodyPr>
          <a:lstStyle/>
          <a:p>
            <a:r>
              <a:rPr lang="en-US" sz="2400" b="1" dirty="0" smtClean="0"/>
              <a:t>DATA CATEGORIES</a:t>
            </a:r>
            <a:endParaRPr lang="en-US" sz="2400" b="1" dirty="0"/>
          </a:p>
        </p:txBody>
      </p:sp>
      <p:sp>
        <p:nvSpPr>
          <p:cNvPr id="24" name="Rectangle 23"/>
          <p:cNvSpPr/>
          <p:nvPr/>
        </p:nvSpPr>
        <p:spPr>
          <a:xfrm>
            <a:off x="5181600" y="5819336"/>
            <a:ext cx="3962400" cy="6858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ln w="18000">
                  <a:solidFill>
                    <a:schemeClr val="bg1"/>
                  </a:solidFill>
                  <a:prstDash val="solid"/>
                  <a:miter lim="800000"/>
                </a:ln>
                <a:solidFill>
                  <a:srgbClr val="FFFF00"/>
                </a:solidFill>
                <a:effectLst>
                  <a:outerShdw blurRad="25500" dist="23000" dir="7020000" algn="tl">
                    <a:srgbClr val="000000">
                      <a:alpha val="50000"/>
                    </a:srgbClr>
                  </a:outerShdw>
                </a:effectLst>
              </a:rPr>
              <a:t>Here’s the last one!</a:t>
            </a:r>
            <a:endParaRPr lang="en-US" sz="2300" b="1" dirty="0">
              <a:ln w="18000">
                <a:solidFill>
                  <a:schemeClr val="bg1"/>
                </a:solidFill>
                <a:prstDash val="solid"/>
                <a:miter lim="800000"/>
              </a:ln>
              <a:solidFill>
                <a:srgbClr val="FFFF00"/>
              </a:solidFill>
              <a:effectLst>
                <a:outerShdw blurRad="25500" dist="23000" dir="7020000" algn="tl">
                  <a:srgbClr val="000000">
                    <a:alpha val="50000"/>
                  </a:srgbClr>
                </a:outerShdw>
              </a:effectLst>
            </a:endParaRPr>
          </a:p>
        </p:txBody>
      </p:sp>
      <p:sp>
        <p:nvSpPr>
          <p:cNvPr id="14" name="TextBox 13"/>
          <p:cNvSpPr txBox="1"/>
          <p:nvPr/>
        </p:nvSpPr>
        <p:spPr>
          <a:xfrm>
            <a:off x="457200" y="2819400"/>
            <a:ext cx="9067800" cy="461665"/>
          </a:xfrm>
          <a:prstGeom prst="rect">
            <a:avLst/>
          </a:prstGeom>
          <a:noFill/>
        </p:spPr>
        <p:txBody>
          <a:bodyPr wrap="square" rtlCol="0">
            <a:spAutoFit/>
          </a:bodyPr>
          <a:lstStyle/>
          <a:p>
            <a:pPr marL="457200" indent="-457200"/>
            <a:r>
              <a:rPr lang="en-US" sz="2400" dirty="0" smtClean="0"/>
              <a:t>2.    Availability of wood bison forage in the site’s meadows</a:t>
            </a:r>
          </a:p>
        </p:txBody>
      </p:sp>
      <p:sp>
        <p:nvSpPr>
          <p:cNvPr id="19" name="TextBox 18"/>
          <p:cNvSpPr txBox="1"/>
          <p:nvPr/>
        </p:nvSpPr>
        <p:spPr>
          <a:xfrm>
            <a:off x="457200" y="5939135"/>
            <a:ext cx="9067800" cy="461665"/>
          </a:xfrm>
          <a:prstGeom prst="rect">
            <a:avLst/>
          </a:prstGeom>
          <a:noFill/>
        </p:spPr>
        <p:txBody>
          <a:bodyPr wrap="square" rtlCol="0">
            <a:spAutoFit/>
          </a:bodyPr>
          <a:lstStyle/>
          <a:p>
            <a:pPr marL="457200" indent="-457200"/>
            <a:r>
              <a:rPr lang="en-US" sz="2400" dirty="0" smtClean="0"/>
              <a:t>6.    Landownership in and near the site</a:t>
            </a:r>
          </a:p>
        </p:txBody>
      </p:sp>
      <p:sp>
        <p:nvSpPr>
          <p:cNvPr id="16" name="Rounded Rectangle 15"/>
          <p:cNvSpPr/>
          <p:nvPr/>
        </p:nvSpPr>
        <p:spPr>
          <a:xfrm>
            <a:off x="457200" y="5791200"/>
            <a:ext cx="5257800" cy="7620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2" name="TextBox 11"/>
          <p:cNvSpPr txBox="1"/>
          <p:nvPr/>
        </p:nvSpPr>
        <p:spPr>
          <a:xfrm>
            <a:off x="609600" y="909935"/>
            <a:ext cx="9067800" cy="461665"/>
          </a:xfrm>
          <a:prstGeom prst="rect">
            <a:avLst/>
          </a:prstGeom>
          <a:noFill/>
        </p:spPr>
        <p:txBody>
          <a:bodyPr wrap="square" rtlCol="0">
            <a:spAutoFit/>
          </a:bodyPr>
          <a:lstStyle/>
          <a:p>
            <a:pPr marL="457200" indent="-457200"/>
            <a:r>
              <a:rPr lang="en-US" sz="2400" dirty="0" smtClean="0">
                <a:solidFill>
                  <a:srgbClr val="FFFF00"/>
                </a:solidFill>
              </a:rPr>
              <a:t>6.   Landownership in and near the site</a:t>
            </a:r>
          </a:p>
        </p:txBody>
      </p:sp>
      <p:sp>
        <p:nvSpPr>
          <p:cNvPr id="18" name="TextBox 17"/>
          <p:cNvSpPr txBox="1"/>
          <p:nvPr/>
        </p:nvSpPr>
        <p:spPr>
          <a:xfrm>
            <a:off x="976532" y="2362200"/>
            <a:ext cx="8077200" cy="830997"/>
          </a:xfrm>
          <a:prstGeom prst="rect">
            <a:avLst/>
          </a:prstGeom>
          <a:noFill/>
        </p:spPr>
        <p:txBody>
          <a:bodyPr wrap="square" rtlCol="0">
            <a:spAutoFit/>
          </a:bodyPr>
          <a:lstStyle/>
          <a:p>
            <a:r>
              <a:rPr lang="en-US" sz="2400" dirty="0" smtClean="0"/>
              <a:t>When restoring wood bison into the wild, it is important </a:t>
            </a:r>
          </a:p>
          <a:p>
            <a:r>
              <a:rPr lang="en-US" sz="2400" dirty="0" smtClean="0"/>
              <a:t>to consider WHO might be affected by the wood bison</a:t>
            </a:r>
            <a:endParaRPr lang="en-US" sz="2400" dirty="0"/>
          </a:p>
        </p:txBody>
      </p:sp>
      <p:pic>
        <p:nvPicPr>
          <p:cNvPr id="16" name="Picture 15" descr="shutterstock_57309097.jpg"/>
          <p:cNvPicPr>
            <a:picLocks noChangeAspect="1"/>
          </p:cNvPicPr>
          <p:nvPr/>
        </p:nvPicPr>
        <p:blipFill>
          <a:blip r:embed="rId3" cstate="print"/>
          <a:srcRect r="6577"/>
          <a:stretch>
            <a:fillRect/>
          </a:stretch>
        </p:blipFill>
        <p:spPr>
          <a:xfrm>
            <a:off x="124264" y="4572000"/>
            <a:ext cx="2847536" cy="2033016"/>
          </a:xfrm>
          <a:prstGeom prst="rect">
            <a:avLst/>
          </a:prstGeom>
        </p:spPr>
      </p:pic>
      <p:pic>
        <p:nvPicPr>
          <p:cNvPr id="17" name="Picture 16" descr="shutterstock_90590866.jpg"/>
          <p:cNvPicPr>
            <a:picLocks noChangeAspect="1"/>
          </p:cNvPicPr>
          <p:nvPr/>
        </p:nvPicPr>
        <p:blipFill>
          <a:blip r:embed="rId4" cstate="print"/>
          <a:stretch>
            <a:fillRect/>
          </a:stretch>
        </p:blipFill>
        <p:spPr>
          <a:xfrm>
            <a:off x="3253902" y="4572000"/>
            <a:ext cx="2918298" cy="2057400"/>
          </a:xfrm>
          <a:prstGeom prst="rect">
            <a:avLst/>
          </a:prstGeom>
        </p:spPr>
      </p:pic>
      <p:sp>
        <p:nvSpPr>
          <p:cNvPr id="26" name="TextBox 25"/>
          <p:cNvSpPr txBox="1"/>
          <p:nvPr/>
        </p:nvSpPr>
        <p:spPr>
          <a:xfrm>
            <a:off x="110196" y="3363724"/>
            <a:ext cx="3200400" cy="461665"/>
          </a:xfrm>
          <a:prstGeom prst="rect">
            <a:avLst/>
          </a:prstGeom>
          <a:noFill/>
        </p:spPr>
        <p:txBody>
          <a:bodyPr wrap="square" rtlCol="0">
            <a:spAutoFit/>
          </a:bodyPr>
          <a:lstStyle/>
          <a:p>
            <a:r>
              <a:rPr lang="en-US" sz="2400" b="1" dirty="0" smtClean="0">
                <a:solidFill>
                  <a:srgbClr val="FFFF00"/>
                </a:solidFill>
              </a:rPr>
              <a:t>Farmers</a:t>
            </a:r>
            <a:endParaRPr lang="en-US" sz="2400" b="1" dirty="0">
              <a:solidFill>
                <a:srgbClr val="FFFF00"/>
              </a:solidFill>
            </a:endParaRPr>
          </a:p>
        </p:txBody>
      </p:sp>
      <p:sp>
        <p:nvSpPr>
          <p:cNvPr id="29" name="TextBox 28"/>
          <p:cNvSpPr txBox="1"/>
          <p:nvPr/>
        </p:nvSpPr>
        <p:spPr>
          <a:xfrm>
            <a:off x="110196" y="3810000"/>
            <a:ext cx="3200400" cy="800219"/>
          </a:xfrm>
          <a:prstGeom prst="rect">
            <a:avLst/>
          </a:prstGeom>
          <a:noFill/>
        </p:spPr>
        <p:txBody>
          <a:bodyPr wrap="square" rtlCol="0">
            <a:spAutoFit/>
          </a:bodyPr>
          <a:lstStyle/>
          <a:p>
            <a:r>
              <a:rPr lang="en-US" sz="2300" b="1" dirty="0" smtClean="0">
                <a:solidFill>
                  <a:srgbClr val="FFFF00"/>
                </a:solidFill>
              </a:rPr>
              <a:t>Will bison trample</a:t>
            </a:r>
          </a:p>
          <a:p>
            <a:r>
              <a:rPr lang="en-US" sz="2300" b="1" dirty="0" smtClean="0">
                <a:solidFill>
                  <a:srgbClr val="FFFF00"/>
                </a:solidFill>
              </a:rPr>
              <a:t>or eat crops?</a:t>
            </a:r>
          </a:p>
        </p:txBody>
      </p:sp>
      <p:sp>
        <p:nvSpPr>
          <p:cNvPr id="30" name="TextBox 29"/>
          <p:cNvSpPr txBox="1"/>
          <p:nvPr/>
        </p:nvSpPr>
        <p:spPr>
          <a:xfrm>
            <a:off x="3276600" y="3352800"/>
            <a:ext cx="3200400" cy="461665"/>
          </a:xfrm>
          <a:prstGeom prst="rect">
            <a:avLst/>
          </a:prstGeom>
          <a:noFill/>
        </p:spPr>
        <p:txBody>
          <a:bodyPr wrap="square" rtlCol="0">
            <a:spAutoFit/>
          </a:bodyPr>
          <a:lstStyle/>
          <a:p>
            <a:r>
              <a:rPr lang="en-US" sz="2400" b="1" dirty="0" smtClean="0">
                <a:solidFill>
                  <a:schemeClr val="accent4">
                    <a:lumMod val="60000"/>
                    <a:lumOff val="40000"/>
                  </a:schemeClr>
                </a:solidFill>
              </a:rPr>
              <a:t>Local residents</a:t>
            </a:r>
          </a:p>
        </p:txBody>
      </p:sp>
      <p:sp>
        <p:nvSpPr>
          <p:cNvPr id="31" name="TextBox 30"/>
          <p:cNvSpPr txBox="1"/>
          <p:nvPr/>
        </p:nvSpPr>
        <p:spPr>
          <a:xfrm>
            <a:off x="3276600" y="3810000"/>
            <a:ext cx="3200400" cy="800219"/>
          </a:xfrm>
          <a:prstGeom prst="rect">
            <a:avLst/>
          </a:prstGeom>
          <a:noFill/>
        </p:spPr>
        <p:txBody>
          <a:bodyPr wrap="square" rtlCol="0">
            <a:spAutoFit/>
          </a:bodyPr>
          <a:lstStyle/>
          <a:p>
            <a:r>
              <a:rPr lang="en-US" sz="2300" b="1" dirty="0" smtClean="0">
                <a:solidFill>
                  <a:schemeClr val="accent4">
                    <a:lumMod val="60000"/>
                    <a:lumOff val="40000"/>
                  </a:schemeClr>
                </a:solidFill>
              </a:rPr>
              <a:t>Will bison cause road</a:t>
            </a:r>
          </a:p>
          <a:p>
            <a:r>
              <a:rPr lang="en-US" sz="2300" b="1" dirty="0" smtClean="0">
                <a:solidFill>
                  <a:schemeClr val="accent4">
                    <a:lumMod val="60000"/>
                    <a:lumOff val="40000"/>
                  </a:schemeClr>
                </a:solidFill>
              </a:rPr>
              <a:t>concerns?</a:t>
            </a:r>
          </a:p>
        </p:txBody>
      </p:sp>
      <p:sp>
        <p:nvSpPr>
          <p:cNvPr id="19" name="TextBox 18"/>
          <p:cNvSpPr txBox="1"/>
          <p:nvPr/>
        </p:nvSpPr>
        <p:spPr>
          <a:xfrm>
            <a:off x="990600" y="1419664"/>
            <a:ext cx="8077200" cy="830997"/>
          </a:xfrm>
          <a:prstGeom prst="rect">
            <a:avLst/>
          </a:prstGeom>
          <a:noFill/>
        </p:spPr>
        <p:txBody>
          <a:bodyPr wrap="square" rtlCol="0">
            <a:spAutoFit/>
          </a:bodyPr>
          <a:lstStyle/>
          <a:p>
            <a:r>
              <a:rPr lang="en-US" sz="2400" dirty="0" smtClean="0"/>
              <a:t>Who owns the land IN the potential site, and who owns</a:t>
            </a:r>
          </a:p>
          <a:p>
            <a:r>
              <a:rPr lang="en-US" sz="2400" dirty="0" smtClean="0"/>
              <a:t>the land NEAR the potential site?</a:t>
            </a:r>
            <a:endParaRPr lang="en-US" sz="2400" dirty="0"/>
          </a:p>
        </p:txBody>
      </p:sp>
      <p:sp>
        <p:nvSpPr>
          <p:cNvPr id="21" name="TextBox 20"/>
          <p:cNvSpPr txBox="1"/>
          <p:nvPr/>
        </p:nvSpPr>
        <p:spPr>
          <a:xfrm>
            <a:off x="6400800" y="3352800"/>
            <a:ext cx="3200400" cy="461665"/>
          </a:xfrm>
          <a:prstGeom prst="rect">
            <a:avLst/>
          </a:prstGeom>
          <a:noFill/>
        </p:spPr>
        <p:txBody>
          <a:bodyPr wrap="square" rtlCol="0">
            <a:spAutoFit/>
          </a:bodyPr>
          <a:lstStyle/>
          <a:p>
            <a:r>
              <a:rPr lang="en-US" sz="2400" b="1" dirty="0" smtClean="0">
                <a:solidFill>
                  <a:srgbClr val="DCB922"/>
                </a:solidFill>
              </a:rPr>
              <a:t>Mineral developers</a:t>
            </a:r>
          </a:p>
        </p:txBody>
      </p:sp>
      <p:pic>
        <p:nvPicPr>
          <p:cNvPr id="23" name="Picture 22" descr="shutterstock_123647227.jpg"/>
          <p:cNvPicPr>
            <a:picLocks noChangeAspect="1"/>
          </p:cNvPicPr>
          <p:nvPr/>
        </p:nvPicPr>
        <p:blipFill>
          <a:blip r:embed="rId5" cstate="print"/>
          <a:stretch>
            <a:fillRect/>
          </a:stretch>
        </p:blipFill>
        <p:spPr>
          <a:xfrm>
            <a:off x="6400800" y="4565818"/>
            <a:ext cx="2477094" cy="2081725"/>
          </a:xfrm>
          <a:prstGeom prst="rect">
            <a:avLst/>
          </a:prstGeom>
        </p:spPr>
      </p:pic>
      <p:sp>
        <p:nvSpPr>
          <p:cNvPr id="24" name="TextBox 23"/>
          <p:cNvSpPr txBox="1"/>
          <p:nvPr/>
        </p:nvSpPr>
        <p:spPr>
          <a:xfrm>
            <a:off x="6400800" y="3810000"/>
            <a:ext cx="3200400" cy="800219"/>
          </a:xfrm>
          <a:prstGeom prst="rect">
            <a:avLst/>
          </a:prstGeom>
          <a:noFill/>
        </p:spPr>
        <p:txBody>
          <a:bodyPr wrap="square" rtlCol="0">
            <a:spAutoFit/>
          </a:bodyPr>
          <a:lstStyle/>
          <a:p>
            <a:r>
              <a:rPr lang="en-US" sz="2300" b="1" dirty="0" smtClean="0">
                <a:solidFill>
                  <a:srgbClr val="DCB922"/>
                </a:solidFill>
              </a:rPr>
              <a:t>Will bison prevent oil</a:t>
            </a:r>
          </a:p>
          <a:p>
            <a:r>
              <a:rPr lang="en-US" sz="2300" b="1" dirty="0" smtClean="0">
                <a:solidFill>
                  <a:srgbClr val="DCB922"/>
                </a:solidFill>
              </a:rPr>
              <a:t>and gas extraction?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9" grpId="0"/>
      <p:bldP spid="30" grpId="0"/>
      <p:bldP spid="31" grpId="0"/>
      <p:bldP spid="19"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6" name="Rectangle 15"/>
          <p:cNvSpPr/>
          <p:nvPr/>
        </p:nvSpPr>
        <p:spPr>
          <a:xfrm>
            <a:off x="6019800" y="1447800"/>
            <a:ext cx="2667000" cy="7620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Now it’s YOUR turn</a:t>
            </a:r>
            <a:endParaRPr lang="en-US" sz="2400" dirty="0">
              <a:solidFill>
                <a:schemeClr val="bg1"/>
              </a:solidFill>
            </a:endParaRPr>
          </a:p>
        </p:txBody>
      </p:sp>
      <p:sp>
        <p:nvSpPr>
          <p:cNvPr id="12" name="TextBox 11"/>
          <p:cNvSpPr txBox="1"/>
          <p:nvPr/>
        </p:nvSpPr>
        <p:spPr>
          <a:xfrm>
            <a:off x="457200" y="4343400"/>
            <a:ext cx="9067800" cy="461665"/>
          </a:xfrm>
          <a:prstGeom prst="rect">
            <a:avLst/>
          </a:prstGeom>
          <a:noFill/>
        </p:spPr>
        <p:txBody>
          <a:bodyPr wrap="square" rtlCol="0">
            <a:spAutoFit/>
          </a:bodyPr>
          <a:lstStyle/>
          <a:p>
            <a:pPr marL="457200" indent="-457200"/>
            <a:r>
              <a:rPr lang="en-US" sz="2400" dirty="0" smtClean="0"/>
              <a:t>4.    Size of the site</a:t>
            </a:r>
          </a:p>
        </p:txBody>
      </p:sp>
      <p:sp>
        <p:nvSpPr>
          <p:cNvPr id="17" name="TextBox 16"/>
          <p:cNvSpPr txBox="1"/>
          <p:nvPr/>
        </p:nvSpPr>
        <p:spPr>
          <a:xfrm>
            <a:off x="457200" y="3581400"/>
            <a:ext cx="9067800" cy="461665"/>
          </a:xfrm>
          <a:prstGeom prst="rect">
            <a:avLst/>
          </a:prstGeom>
          <a:noFill/>
        </p:spPr>
        <p:txBody>
          <a:bodyPr wrap="square" rtlCol="0">
            <a:spAutoFit/>
          </a:bodyPr>
          <a:lstStyle/>
          <a:p>
            <a:pPr marL="457200" indent="-457200"/>
            <a:r>
              <a:rPr lang="en-US" sz="2400" dirty="0" smtClean="0"/>
              <a:t>3.    Accessibility of wood bison forage in the site</a:t>
            </a:r>
          </a:p>
        </p:txBody>
      </p:sp>
      <p:sp>
        <p:nvSpPr>
          <p:cNvPr id="18" name="TextBox 17"/>
          <p:cNvSpPr txBox="1"/>
          <p:nvPr/>
        </p:nvSpPr>
        <p:spPr>
          <a:xfrm>
            <a:off x="457200" y="1981200"/>
            <a:ext cx="9067800" cy="461665"/>
          </a:xfrm>
          <a:prstGeom prst="rect">
            <a:avLst/>
          </a:prstGeom>
          <a:noFill/>
        </p:spPr>
        <p:txBody>
          <a:bodyPr wrap="square" rtlCol="0">
            <a:spAutoFit/>
          </a:bodyPr>
          <a:lstStyle/>
          <a:p>
            <a:pPr marL="457200" indent="-457200"/>
            <a:r>
              <a:rPr lang="en-US" sz="2400" dirty="0" smtClean="0"/>
              <a:t>1.    Amount of meadow habitat in the site</a:t>
            </a:r>
          </a:p>
        </p:txBody>
      </p:sp>
      <p:sp>
        <p:nvSpPr>
          <p:cNvPr id="19" name="TextBox 18"/>
          <p:cNvSpPr txBox="1"/>
          <p:nvPr/>
        </p:nvSpPr>
        <p:spPr>
          <a:xfrm>
            <a:off x="457200" y="5133536"/>
            <a:ext cx="9067800" cy="461665"/>
          </a:xfrm>
          <a:prstGeom prst="rect">
            <a:avLst/>
          </a:prstGeom>
          <a:noFill/>
        </p:spPr>
        <p:txBody>
          <a:bodyPr wrap="square" rtlCol="0">
            <a:spAutoFit/>
          </a:bodyPr>
          <a:lstStyle/>
          <a:p>
            <a:pPr marL="457200" indent="-457200"/>
            <a:r>
              <a:rPr lang="en-US" sz="2400" dirty="0" smtClean="0"/>
              <a:t>5.    Proximity of the site to existing PLAINS bison herds</a:t>
            </a:r>
          </a:p>
        </p:txBody>
      </p:sp>
      <p:sp>
        <p:nvSpPr>
          <p:cNvPr id="25" name="TextBox 24"/>
          <p:cNvSpPr txBox="1"/>
          <p:nvPr/>
        </p:nvSpPr>
        <p:spPr>
          <a:xfrm>
            <a:off x="457200" y="1123072"/>
            <a:ext cx="9067800" cy="461665"/>
          </a:xfrm>
          <a:prstGeom prst="rect">
            <a:avLst/>
          </a:prstGeom>
          <a:noFill/>
        </p:spPr>
        <p:txBody>
          <a:bodyPr wrap="square" rtlCol="0">
            <a:spAutoFit/>
          </a:bodyPr>
          <a:lstStyle/>
          <a:p>
            <a:r>
              <a:rPr lang="en-US" sz="2400" b="1" dirty="0" smtClean="0"/>
              <a:t>DATA CATEGORIES</a:t>
            </a:r>
            <a:endParaRPr lang="en-US" sz="2400" b="1" dirty="0"/>
          </a:p>
        </p:txBody>
      </p:sp>
      <p:sp>
        <p:nvSpPr>
          <p:cNvPr id="26" name="TextBox 25"/>
          <p:cNvSpPr txBox="1"/>
          <p:nvPr/>
        </p:nvSpPr>
        <p:spPr>
          <a:xfrm>
            <a:off x="457200" y="2819400"/>
            <a:ext cx="9067800" cy="461665"/>
          </a:xfrm>
          <a:prstGeom prst="rect">
            <a:avLst/>
          </a:prstGeom>
          <a:noFill/>
        </p:spPr>
        <p:txBody>
          <a:bodyPr wrap="square" rtlCol="0">
            <a:spAutoFit/>
          </a:bodyPr>
          <a:lstStyle/>
          <a:p>
            <a:pPr marL="457200" indent="-457200"/>
            <a:r>
              <a:rPr lang="en-US" sz="2400" dirty="0" smtClean="0"/>
              <a:t>2.    Availability of wood bison forage in the site’s meadows</a:t>
            </a:r>
          </a:p>
        </p:txBody>
      </p:sp>
      <p:sp>
        <p:nvSpPr>
          <p:cNvPr id="27" name="TextBox 26"/>
          <p:cNvSpPr txBox="1"/>
          <p:nvPr/>
        </p:nvSpPr>
        <p:spPr>
          <a:xfrm>
            <a:off x="457200" y="5939135"/>
            <a:ext cx="9067800" cy="461665"/>
          </a:xfrm>
          <a:prstGeom prst="rect">
            <a:avLst/>
          </a:prstGeom>
          <a:noFill/>
        </p:spPr>
        <p:txBody>
          <a:bodyPr wrap="square" rtlCol="0">
            <a:spAutoFit/>
          </a:bodyPr>
          <a:lstStyle/>
          <a:p>
            <a:pPr marL="457200" indent="-457200"/>
            <a:r>
              <a:rPr lang="en-US" sz="2400" dirty="0" smtClean="0"/>
              <a:t>6.    Landownership in and near the 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6" name="Rectangle 15"/>
          <p:cNvSpPr/>
          <p:nvPr/>
        </p:nvSpPr>
        <p:spPr>
          <a:xfrm>
            <a:off x="6019800" y="1447800"/>
            <a:ext cx="2667000" cy="7620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Now it’s YOUR turn</a:t>
            </a:r>
            <a:endParaRPr lang="en-US" sz="2400" dirty="0">
              <a:solidFill>
                <a:schemeClr val="bg1"/>
              </a:solidFill>
            </a:endParaRPr>
          </a:p>
        </p:txBody>
      </p:sp>
      <p:sp>
        <p:nvSpPr>
          <p:cNvPr id="14" name="TextBox 13"/>
          <p:cNvSpPr txBox="1"/>
          <p:nvPr/>
        </p:nvSpPr>
        <p:spPr>
          <a:xfrm>
            <a:off x="533400" y="2662535"/>
            <a:ext cx="9067800" cy="461665"/>
          </a:xfrm>
          <a:prstGeom prst="rect">
            <a:avLst/>
          </a:prstGeom>
          <a:noFill/>
        </p:spPr>
        <p:txBody>
          <a:bodyPr wrap="square" rtlCol="0">
            <a:spAutoFit/>
          </a:bodyPr>
          <a:lstStyle/>
          <a:p>
            <a:r>
              <a:rPr lang="en-US" sz="2400" dirty="0" smtClean="0"/>
              <a:t>Step 1:  Your teacher will divide the class into 6 groups</a:t>
            </a:r>
            <a:endParaRPr lang="en-US" sz="2400" dirty="0"/>
          </a:p>
        </p:txBody>
      </p:sp>
      <p:sp>
        <p:nvSpPr>
          <p:cNvPr id="20" name="TextBox 19"/>
          <p:cNvSpPr txBox="1"/>
          <p:nvPr/>
        </p:nvSpPr>
        <p:spPr>
          <a:xfrm>
            <a:off x="533400" y="3272135"/>
            <a:ext cx="9067800" cy="461665"/>
          </a:xfrm>
          <a:prstGeom prst="rect">
            <a:avLst/>
          </a:prstGeom>
          <a:noFill/>
        </p:spPr>
        <p:txBody>
          <a:bodyPr wrap="square" rtlCol="0">
            <a:spAutoFit/>
          </a:bodyPr>
          <a:lstStyle/>
          <a:p>
            <a:r>
              <a:rPr lang="en-US" sz="2400" dirty="0" smtClean="0"/>
              <a:t>Step 2:  Each group will be assigned one of the 6 data categories</a:t>
            </a:r>
            <a:endParaRPr lang="en-US" sz="2400" dirty="0"/>
          </a:p>
        </p:txBody>
      </p:sp>
      <p:sp>
        <p:nvSpPr>
          <p:cNvPr id="22" name="TextBox 21"/>
          <p:cNvSpPr txBox="1"/>
          <p:nvPr/>
        </p:nvSpPr>
        <p:spPr>
          <a:xfrm>
            <a:off x="533400" y="3881735"/>
            <a:ext cx="9067800" cy="461665"/>
          </a:xfrm>
          <a:prstGeom prst="rect">
            <a:avLst/>
          </a:prstGeom>
          <a:noFill/>
        </p:spPr>
        <p:txBody>
          <a:bodyPr wrap="square" rtlCol="0">
            <a:spAutoFit/>
          </a:bodyPr>
          <a:lstStyle/>
          <a:p>
            <a:r>
              <a:rPr lang="en-US" sz="2400" dirty="0" smtClean="0"/>
              <a:t>Step 3:  Each group will be </a:t>
            </a:r>
            <a:r>
              <a:rPr lang="en-US" sz="2400" smtClean="0"/>
              <a:t>given STUDENT </a:t>
            </a:r>
            <a:r>
              <a:rPr lang="en-US" sz="2400" dirty="0" smtClean="0"/>
              <a:t>PAGES to work through</a:t>
            </a:r>
          </a:p>
        </p:txBody>
      </p:sp>
      <p:sp>
        <p:nvSpPr>
          <p:cNvPr id="23" name="TextBox 22"/>
          <p:cNvSpPr txBox="1"/>
          <p:nvPr/>
        </p:nvSpPr>
        <p:spPr>
          <a:xfrm>
            <a:off x="533400" y="4567535"/>
            <a:ext cx="9067800" cy="461665"/>
          </a:xfrm>
          <a:prstGeom prst="rect">
            <a:avLst/>
          </a:prstGeom>
          <a:noFill/>
        </p:spPr>
        <p:txBody>
          <a:bodyPr wrap="square" rtlCol="0">
            <a:spAutoFit/>
          </a:bodyPr>
          <a:lstStyle/>
          <a:p>
            <a:r>
              <a:rPr lang="en-US" sz="2400" dirty="0" smtClean="0"/>
              <a:t>Step 4:  Each group will present their group findings to the class</a:t>
            </a:r>
            <a:endParaRPr lang="en-US" sz="2400" dirty="0"/>
          </a:p>
        </p:txBody>
      </p:sp>
      <p:sp>
        <p:nvSpPr>
          <p:cNvPr id="25" name="Rectangle 24"/>
          <p:cNvSpPr/>
          <p:nvPr/>
        </p:nvSpPr>
        <p:spPr>
          <a:xfrm>
            <a:off x="386860" y="1447800"/>
            <a:ext cx="5105400" cy="9906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Let’s figure out where wood bison can be restored into the wild in Alaska</a:t>
            </a:r>
            <a:endParaRPr lang="en-US" sz="2400" dirty="0">
              <a:solidFill>
                <a:schemeClr val="bg1"/>
              </a:solidFill>
            </a:endParaRPr>
          </a:p>
        </p:txBody>
      </p:sp>
      <p:sp>
        <p:nvSpPr>
          <p:cNvPr id="26" name="TextBox 25"/>
          <p:cNvSpPr txBox="1"/>
          <p:nvPr/>
        </p:nvSpPr>
        <p:spPr>
          <a:xfrm>
            <a:off x="533400" y="5257800"/>
            <a:ext cx="9067800" cy="1200329"/>
          </a:xfrm>
          <a:prstGeom prst="rect">
            <a:avLst/>
          </a:prstGeom>
          <a:noFill/>
        </p:spPr>
        <p:txBody>
          <a:bodyPr wrap="square" rtlCol="0">
            <a:spAutoFit/>
          </a:bodyPr>
          <a:lstStyle/>
          <a:p>
            <a:r>
              <a:rPr lang="en-US" sz="2400" dirty="0" smtClean="0"/>
              <a:t>Step 5:  Using results from all group presentations, the class will </a:t>
            </a:r>
          </a:p>
          <a:p>
            <a:r>
              <a:rPr lang="en-US" sz="2400" dirty="0" smtClean="0"/>
              <a:t>               work together to determine which site or sites are </a:t>
            </a:r>
          </a:p>
          <a:p>
            <a:r>
              <a:rPr lang="en-US" sz="2400" dirty="0" smtClean="0"/>
              <a:t>               suitable for wood bison restoration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2" grpId="0"/>
      <p:bldP spid="23"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6" name="Rectangle 15"/>
          <p:cNvSpPr/>
          <p:nvPr/>
        </p:nvSpPr>
        <p:spPr>
          <a:xfrm>
            <a:off x="6019800" y="1447800"/>
            <a:ext cx="2667000" cy="7620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Now it’s YOUR turn</a:t>
            </a:r>
            <a:endParaRPr lang="en-US" sz="2400" dirty="0">
              <a:solidFill>
                <a:schemeClr val="bg1"/>
              </a:solidFill>
            </a:endParaRPr>
          </a:p>
        </p:txBody>
      </p:sp>
      <p:sp>
        <p:nvSpPr>
          <p:cNvPr id="14" name="TextBox 13"/>
          <p:cNvSpPr txBox="1"/>
          <p:nvPr/>
        </p:nvSpPr>
        <p:spPr>
          <a:xfrm>
            <a:off x="791028" y="2662535"/>
            <a:ext cx="9067800" cy="830997"/>
          </a:xfrm>
          <a:prstGeom prst="rect">
            <a:avLst/>
          </a:prstGeom>
          <a:noFill/>
        </p:spPr>
        <p:txBody>
          <a:bodyPr wrap="square" rtlCol="0">
            <a:spAutoFit/>
          </a:bodyPr>
          <a:lstStyle/>
          <a:p>
            <a:r>
              <a:rPr lang="en-US" sz="2400" dirty="0" smtClean="0"/>
              <a:t>Remember:  there are 6 data categories and 6 potential sites</a:t>
            </a:r>
          </a:p>
          <a:p>
            <a:r>
              <a:rPr lang="en-US" sz="2400" dirty="0" smtClean="0"/>
              <a:t>                       for wood bison restoration</a:t>
            </a:r>
            <a:endParaRPr lang="en-US" sz="2400" dirty="0"/>
          </a:p>
        </p:txBody>
      </p:sp>
      <p:sp>
        <p:nvSpPr>
          <p:cNvPr id="12" name="TextBox 11"/>
          <p:cNvSpPr txBox="1"/>
          <p:nvPr/>
        </p:nvSpPr>
        <p:spPr>
          <a:xfrm>
            <a:off x="795996" y="3733800"/>
            <a:ext cx="9067800" cy="461665"/>
          </a:xfrm>
          <a:prstGeom prst="rect">
            <a:avLst/>
          </a:prstGeom>
          <a:noFill/>
        </p:spPr>
        <p:txBody>
          <a:bodyPr wrap="square" rtlCol="0">
            <a:spAutoFit/>
          </a:bodyPr>
          <a:lstStyle/>
          <a:p>
            <a:r>
              <a:rPr lang="en-US" sz="2400" dirty="0" smtClean="0"/>
              <a:t>Here’s a list of the 6 potential sites:</a:t>
            </a:r>
            <a:endParaRPr lang="en-US" sz="2400" dirty="0"/>
          </a:p>
        </p:txBody>
      </p:sp>
      <p:sp>
        <p:nvSpPr>
          <p:cNvPr id="17" name="TextBox 16"/>
          <p:cNvSpPr txBox="1"/>
          <p:nvPr/>
        </p:nvSpPr>
        <p:spPr>
          <a:xfrm>
            <a:off x="2971800" y="4343400"/>
            <a:ext cx="9067800" cy="2677656"/>
          </a:xfrm>
          <a:prstGeom prst="rect">
            <a:avLst/>
          </a:prstGeom>
          <a:noFill/>
        </p:spPr>
        <p:txBody>
          <a:bodyPr wrap="square" rtlCol="0">
            <a:spAutoFit/>
          </a:bodyPr>
          <a:lstStyle/>
          <a:p>
            <a:pPr marL="457200" indent="-457200">
              <a:buAutoNum type="arabicPeriod"/>
            </a:pPr>
            <a:r>
              <a:rPr lang="en-US" sz="2400" dirty="0" err="1" smtClean="0"/>
              <a:t>Aniak</a:t>
            </a:r>
            <a:r>
              <a:rPr lang="en-US" sz="2400" dirty="0" smtClean="0"/>
              <a:t>  River Site</a:t>
            </a:r>
          </a:p>
          <a:p>
            <a:pPr marL="457200" indent="-457200">
              <a:buAutoNum type="arabicPeriod"/>
            </a:pPr>
            <a:r>
              <a:rPr lang="en-US" sz="2400" dirty="0" err="1" smtClean="0"/>
              <a:t>Hogatza</a:t>
            </a:r>
            <a:r>
              <a:rPr lang="en-US" sz="2400" dirty="0" smtClean="0"/>
              <a:t> River Site</a:t>
            </a:r>
          </a:p>
          <a:p>
            <a:pPr marL="457200" indent="-457200">
              <a:buAutoNum type="arabicPeriod"/>
            </a:pPr>
            <a:r>
              <a:rPr lang="en-US" sz="2400" dirty="0" err="1" smtClean="0"/>
              <a:t>Innoko</a:t>
            </a:r>
            <a:r>
              <a:rPr lang="en-US" sz="2400" dirty="0" smtClean="0"/>
              <a:t> River Site</a:t>
            </a:r>
          </a:p>
          <a:p>
            <a:pPr marL="457200" indent="-457200">
              <a:buAutoNum type="arabicPeriod"/>
            </a:pPr>
            <a:r>
              <a:rPr lang="en-US" sz="2400" dirty="0" err="1" smtClean="0"/>
              <a:t>Minto</a:t>
            </a:r>
            <a:r>
              <a:rPr lang="en-US" sz="2400" dirty="0" smtClean="0"/>
              <a:t> Flats Site</a:t>
            </a:r>
          </a:p>
          <a:p>
            <a:pPr marL="457200" indent="-457200">
              <a:buAutoNum type="arabicPeriod"/>
            </a:pPr>
            <a:r>
              <a:rPr lang="en-US" sz="2400" dirty="0" smtClean="0"/>
              <a:t>North Fork </a:t>
            </a:r>
            <a:r>
              <a:rPr lang="en-US" sz="2400" smtClean="0"/>
              <a:t>Kuskokwim River </a:t>
            </a:r>
            <a:r>
              <a:rPr lang="en-US" sz="2400" dirty="0" smtClean="0"/>
              <a:t>Site</a:t>
            </a:r>
          </a:p>
          <a:p>
            <a:pPr marL="457200" indent="-457200">
              <a:buAutoNum type="arabicPeriod"/>
            </a:pPr>
            <a:r>
              <a:rPr lang="en-US" sz="2400" dirty="0" smtClean="0"/>
              <a:t>Yukon Flats Site</a:t>
            </a:r>
          </a:p>
          <a:p>
            <a:pPr marL="457200" indent="-457200">
              <a:buAutoNum type="arabicPeriod"/>
            </a:pPr>
            <a:endParaRPr lang="en-US" sz="2400" dirty="0"/>
          </a:p>
        </p:txBody>
      </p:sp>
      <p:sp>
        <p:nvSpPr>
          <p:cNvPr id="10" name="Rectangle 9"/>
          <p:cNvSpPr/>
          <p:nvPr/>
        </p:nvSpPr>
        <p:spPr>
          <a:xfrm>
            <a:off x="386860" y="1447800"/>
            <a:ext cx="5105400" cy="990600"/>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Let’s figure out where wood bison can be restored into the wild in Alaska</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pic>
        <p:nvPicPr>
          <p:cNvPr id="14" name="Picture 13"/>
          <p:cNvPicPr/>
          <p:nvPr/>
        </p:nvPicPr>
        <p:blipFill>
          <a:blip r:embed="rId3" cstate="print"/>
          <a:srcRect/>
          <a:stretch>
            <a:fillRect/>
          </a:stretch>
        </p:blipFill>
        <p:spPr bwMode="auto">
          <a:xfrm>
            <a:off x="762000" y="1524000"/>
            <a:ext cx="7772400" cy="5257800"/>
          </a:xfrm>
          <a:prstGeom prst="rect">
            <a:avLst/>
          </a:prstGeom>
          <a:noFill/>
        </p:spPr>
      </p:pic>
      <p:sp>
        <p:nvSpPr>
          <p:cNvPr id="16" name="TextBox 15"/>
          <p:cNvSpPr txBox="1"/>
          <p:nvPr/>
        </p:nvSpPr>
        <p:spPr>
          <a:xfrm>
            <a:off x="1767114" y="914400"/>
            <a:ext cx="9067800" cy="523220"/>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rPr>
              <a:t>Here’s a map of the 6 potential sites:</a:t>
            </a:r>
            <a:endParaRPr lang="en-US" sz="2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1" name="TextBox 10"/>
          <p:cNvSpPr txBox="1"/>
          <p:nvPr/>
        </p:nvSpPr>
        <p:spPr>
          <a:xfrm>
            <a:off x="2286000" y="1752600"/>
            <a:ext cx="4525919" cy="830997"/>
          </a:xfrm>
          <a:prstGeom prst="rect">
            <a:avLst/>
          </a:prstGeom>
          <a:noFill/>
        </p:spPr>
        <p:txBody>
          <a:bodyPr wrap="none" rtlCol="0">
            <a:spAutoFit/>
          </a:bodyPr>
          <a:lstStyle/>
          <a:p>
            <a:r>
              <a:rPr lang="en-US" sz="4800" dirty="0" smtClean="0">
                <a:solidFill>
                  <a:srgbClr val="FFFF00"/>
                </a:solidFill>
              </a:rPr>
              <a:t>Let’s get to work!</a:t>
            </a:r>
            <a:endParaRPr lang="en-US" sz="4800" dirty="0">
              <a:solidFill>
                <a:srgbClr val="FFFF00"/>
              </a:solidFill>
            </a:endParaRPr>
          </a:p>
        </p:txBody>
      </p:sp>
      <p:sp>
        <p:nvSpPr>
          <p:cNvPr id="12" name="TextBox 11"/>
          <p:cNvSpPr txBox="1"/>
          <p:nvPr/>
        </p:nvSpPr>
        <p:spPr>
          <a:xfrm>
            <a:off x="762001" y="3352800"/>
            <a:ext cx="8000999" cy="2554545"/>
          </a:xfrm>
          <a:prstGeom prst="rect">
            <a:avLst/>
          </a:prstGeom>
          <a:noFill/>
        </p:spPr>
        <p:txBody>
          <a:bodyPr wrap="square" rtlCol="0">
            <a:spAutoFit/>
          </a:bodyPr>
          <a:lstStyle/>
          <a:p>
            <a:r>
              <a:rPr lang="en-US" sz="3200" dirty="0" smtClean="0">
                <a:solidFill>
                  <a:srgbClr val="FFFF00"/>
                </a:solidFill>
              </a:rPr>
              <a:t>When you have finished working as a class to determine which site or sites are suitable for wood bison restoration, come back to this slide show to see if your answers match the </a:t>
            </a:r>
            <a:r>
              <a:rPr lang="en-US" sz="3200" dirty="0" smtClean="0">
                <a:solidFill>
                  <a:srgbClr val="FF0000"/>
                </a:solidFill>
                <a:effectLst>
                  <a:outerShdw blurRad="38100" dist="38100" dir="2700000" algn="tl">
                    <a:srgbClr val="000000">
                      <a:alpha val="43137"/>
                    </a:srgbClr>
                  </a:outerShdw>
                </a:effectLst>
              </a:rPr>
              <a:t>RESULTS</a:t>
            </a:r>
            <a:r>
              <a:rPr lang="en-US" sz="3200" dirty="0" smtClean="0">
                <a:solidFill>
                  <a:srgbClr val="FFFF00"/>
                </a:solidFill>
              </a:rPr>
              <a:t> presented by the wood bison biologists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1150203"/>
            <a:ext cx="8763000" cy="830997"/>
          </a:xfrm>
          <a:prstGeom prst="rect">
            <a:avLst/>
          </a:prstGeom>
          <a:noFill/>
        </p:spPr>
        <p:txBody>
          <a:bodyPr wrap="square" rtlCol="0">
            <a:spAutoFit/>
          </a:bodyPr>
          <a:lstStyle/>
          <a:p>
            <a:endParaRPr lang="en-US" sz="2400" dirty="0" smtClean="0"/>
          </a:p>
          <a:p>
            <a:endParaRPr lang="en-US" sz="2400" b="1" dirty="0"/>
          </a:p>
        </p:txBody>
      </p:sp>
      <p:sp>
        <p:nvSpPr>
          <p:cNvPr id="7" name="TextBox 6"/>
          <p:cNvSpPr txBox="1"/>
          <p:nvPr/>
        </p:nvSpPr>
        <p:spPr>
          <a:xfrm>
            <a:off x="304800" y="1302603"/>
            <a:ext cx="8763000" cy="830997"/>
          </a:xfrm>
          <a:prstGeom prst="rect">
            <a:avLst/>
          </a:prstGeom>
          <a:noFill/>
        </p:spPr>
        <p:txBody>
          <a:bodyPr wrap="square" rtlCol="0">
            <a:spAutoFit/>
          </a:bodyPr>
          <a:lstStyle/>
          <a:p>
            <a:endParaRPr lang="en-US" sz="2400" dirty="0" smtClean="0"/>
          </a:p>
          <a:p>
            <a:endParaRPr lang="en-US" sz="2400" b="1" dirty="0"/>
          </a:p>
        </p:txBody>
      </p:sp>
      <p:sp>
        <p:nvSpPr>
          <p:cNvPr id="15" name="TextBox 14"/>
          <p:cNvSpPr txBox="1"/>
          <p:nvPr/>
        </p:nvSpPr>
        <p:spPr>
          <a:xfrm>
            <a:off x="607775" y="106180"/>
            <a:ext cx="8108053" cy="769441"/>
          </a:xfrm>
          <a:prstGeom prst="rect">
            <a:avLst/>
          </a:prstGeom>
          <a:noFill/>
        </p:spPr>
        <p:txBody>
          <a:bodyPr wrap="none" rtlCol="0">
            <a:spAutoFit/>
          </a:bodyPr>
          <a:lstStyle/>
          <a:p>
            <a:r>
              <a:rPr lang="en-US" sz="4400" b="1" dirty="0" smtClean="0"/>
              <a:t>Where will the wood bison roam?</a:t>
            </a:r>
            <a:endParaRPr lang="en-US" sz="4400" b="1" dirty="0"/>
          </a:p>
        </p:txBody>
      </p:sp>
      <p:sp>
        <p:nvSpPr>
          <p:cNvPr id="10" name="TextBox 9"/>
          <p:cNvSpPr txBox="1"/>
          <p:nvPr/>
        </p:nvSpPr>
        <p:spPr>
          <a:xfrm>
            <a:off x="2381440" y="2140803"/>
            <a:ext cx="4628960" cy="1569660"/>
          </a:xfrm>
          <a:prstGeom prst="rect">
            <a:avLst/>
          </a:prstGeom>
          <a:noFill/>
        </p:spPr>
        <p:txBody>
          <a:bodyPr wrap="none" rtlCol="0">
            <a:spAutoFit/>
          </a:bodyPr>
          <a:lstStyle/>
          <a:p>
            <a:r>
              <a:rPr lang="en-US" sz="4800" dirty="0" smtClean="0">
                <a:solidFill>
                  <a:srgbClr val="FFFF00"/>
                </a:solidFill>
              </a:rPr>
              <a:t>End of Slide Show</a:t>
            </a:r>
          </a:p>
          <a:p>
            <a:r>
              <a:rPr lang="en-US" sz="4800" dirty="0" smtClean="0">
                <a:solidFill>
                  <a:srgbClr val="FFFF00"/>
                </a:solidFill>
              </a:rPr>
              <a:t>          Part I</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352800" y="1085671"/>
            <a:ext cx="5769400" cy="1200329"/>
          </a:xfrm>
          <a:prstGeom prst="rect">
            <a:avLst/>
          </a:prstGeom>
          <a:noFill/>
        </p:spPr>
        <p:txBody>
          <a:bodyPr wrap="none" rtlCol="0">
            <a:spAutoFit/>
          </a:bodyPr>
          <a:lstStyle/>
          <a:p>
            <a:r>
              <a:rPr lang="en-US" sz="2400" dirty="0" smtClean="0"/>
              <a:t>Today, thanks to conservation efforts in </a:t>
            </a:r>
          </a:p>
          <a:p>
            <a:r>
              <a:rPr lang="en-US" sz="2400" dirty="0" smtClean="0"/>
              <a:t>Canada, there are currently over 4,000 </a:t>
            </a:r>
          </a:p>
          <a:p>
            <a:r>
              <a:rPr lang="en-US" sz="2400" dirty="0" smtClean="0"/>
              <a:t>healthy, free-ranging wood bison in Canada</a:t>
            </a:r>
            <a:endParaRPr lang="en-US" sz="2400" dirty="0"/>
          </a:p>
        </p:txBody>
      </p:sp>
      <p:sp>
        <p:nvSpPr>
          <p:cNvPr id="13" name="TextBox 12"/>
          <p:cNvSpPr txBox="1"/>
          <p:nvPr/>
        </p:nvSpPr>
        <p:spPr>
          <a:xfrm>
            <a:off x="3382780" y="2990671"/>
            <a:ext cx="5397375" cy="1200329"/>
          </a:xfrm>
          <a:prstGeom prst="rect">
            <a:avLst/>
          </a:prstGeom>
          <a:noFill/>
        </p:spPr>
        <p:txBody>
          <a:bodyPr wrap="none" rtlCol="0">
            <a:spAutoFit/>
          </a:bodyPr>
          <a:lstStyle/>
          <a:p>
            <a:r>
              <a:rPr lang="en-US" sz="2400" b="1" dirty="0" smtClean="0"/>
              <a:t>BUT!  </a:t>
            </a:r>
            <a:r>
              <a:rPr lang="en-US" sz="2400" dirty="0" smtClean="0"/>
              <a:t>There are currently </a:t>
            </a:r>
            <a:r>
              <a:rPr lang="en-US" sz="2400" b="1" dirty="0" smtClean="0">
                <a:solidFill>
                  <a:srgbClr val="FFFF00"/>
                </a:solidFill>
              </a:rPr>
              <a:t>NO</a:t>
            </a:r>
            <a:r>
              <a:rPr lang="en-US" sz="2400" dirty="0" smtClean="0"/>
              <a:t> wood bison </a:t>
            </a:r>
          </a:p>
          <a:p>
            <a:r>
              <a:rPr lang="en-US" sz="2400" dirty="0" smtClean="0"/>
              <a:t>living in the wild in the United States</a:t>
            </a:r>
          </a:p>
          <a:p>
            <a:endParaRPr lang="en-US" sz="2400" dirty="0"/>
          </a:p>
        </p:txBody>
      </p:sp>
      <p:sp>
        <p:nvSpPr>
          <p:cNvPr id="14" name="TextBox 13"/>
          <p:cNvSpPr txBox="1"/>
          <p:nvPr/>
        </p:nvSpPr>
        <p:spPr>
          <a:xfrm>
            <a:off x="3365307" y="4510314"/>
            <a:ext cx="795411" cy="461665"/>
          </a:xfrm>
          <a:prstGeom prst="rect">
            <a:avLst/>
          </a:prstGeom>
          <a:noFill/>
        </p:spPr>
        <p:txBody>
          <a:bodyPr wrap="none" rtlCol="0">
            <a:spAutoFit/>
          </a:bodyPr>
          <a:lstStyle/>
          <a:p>
            <a:r>
              <a:rPr lang="en-US" sz="2400" dirty="0" smtClean="0"/>
              <a:t>So....</a:t>
            </a:r>
            <a:endParaRPr lang="en-US" sz="2400" b="1" dirty="0"/>
          </a:p>
        </p:txBody>
      </p:sp>
      <p:sp>
        <p:nvSpPr>
          <p:cNvPr id="16" name="TextBox 15"/>
          <p:cNvSpPr txBox="1"/>
          <p:nvPr/>
        </p:nvSpPr>
        <p:spPr>
          <a:xfrm>
            <a:off x="4067628" y="4507468"/>
            <a:ext cx="5107360" cy="830997"/>
          </a:xfrm>
          <a:prstGeom prst="rect">
            <a:avLst/>
          </a:prstGeom>
          <a:noFill/>
        </p:spPr>
        <p:txBody>
          <a:bodyPr wrap="none" rtlCol="0">
            <a:spAutoFit/>
          </a:bodyPr>
          <a:lstStyle/>
          <a:p>
            <a:r>
              <a:rPr lang="en-US" sz="2400" dirty="0" smtClean="0">
                <a:solidFill>
                  <a:srgbClr val="FFFF00"/>
                </a:solidFill>
              </a:rPr>
              <a:t>the Alaska Department of Fish &amp; Game </a:t>
            </a:r>
          </a:p>
          <a:p>
            <a:endParaRPr lang="en-US" sz="2400" b="1" dirty="0"/>
          </a:p>
        </p:txBody>
      </p:sp>
      <p:sp>
        <p:nvSpPr>
          <p:cNvPr id="17" name="TextBox 16"/>
          <p:cNvSpPr txBox="1"/>
          <p:nvPr/>
        </p:nvSpPr>
        <p:spPr>
          <a:xfrm>
            <a:off x="3381828" y="4911805"/>
            <a:ext cx="5746638" cy="1569660"/>
          </a:xfrm>
          <a:prstGeom prst="rect">
            <a:avLst/>
          </a:prstGeom>
          <a:noFill/>
        </p:spPr>
        <p:txBody>
          <a:bodyPr wrap="none" rtlCol="0">
            <a:spAutoFit/>
          </a:bodyPr>
          <a:lstStyle/>
          <a:p>
            <a:r>
              <a:rPr lang="en-US" sz="2400" dirty="0" smtClean="0"/>
              <a:t>and </a:t>
            </a:r>
            <a:r>
              <a:rPr lang="en-US" sz="2400" dirty="0" smtClean="0">
                <a:solidFill>
                  <a:srgbClr val="FFFF00"/>
                </a:solidFill>
              </a:rPr>
              <a:t>Alaska Wildlife Conservation Center </a:t>
            </a:r>
            <a:r>
              <a:rPr lang="en-US" sz="2400" dirty="0" smtClean="0"/>
              <a:t>are </a:t>
            </a:r>
          </a:p>
          <a:p>
            <a:r>
              <a:rPr lang="en-US" sz="2400" dirty="0" smtClean="0"/>
              <a:t>currently working to restore wood bison</a:t>
            </a:r>
          </a:p>
          <a:p>
            <a:r>
              <a:rPr lang="en-US" sz="2400" dirty="0" smtClean="0"/>
              <a:t>back into the Alaska wild</a:t>
            </a:r>
          </a:p>
          <a:p>
            <a:r>
              <a:rPr lang="en-US" sz="2400" dirty="0" smtClean="0"/>
              <a:t> </a:t>
            </a:r>
            <a:endParaRPr lang="en-US" sz="2400" dirty="0"/>
          </a:p>
        </p:txBody>
      </p:sp>
      <p:pic>
        <p:nvPicPr>
          <p:cNvPr id="18" name="Picture 17" descr="AWCC 1274.jpg"/>
          <p:cNvPicPr>
            <a:picLocks noChangeAspect="1"/>
          </p:cNvPicPr>
          <p:nvPr/>
        </p:nvPicPr>
        <p:blipFill>
          <a:blip r:embed="rId3" cstate="print"/>
          <a:srcRect l="10704" r="15054"/>
          <a:stretch>
            <a:fillRect/>
          </a:stretch>
        </p:blipFill>
        <p:spPr>
          <a:xfrm>
            <a:off x="43542" y="79830"/>
            <a:ext cx="3323772" cy="6712084"/>
          </a:xfrm>
          <a:prstGeom prst="rect">
            <a:avLst/>
          </a:prstGeom>
        </p:spPr>
      </p:pic>
      <p:sp>
        <p:nvSpPr>
          <p:cNvPr id="20" name="TextBox 19"/>
          <p:cNvSpPr txBox="1"/>
          <p:nvPr/>
        </p:nvSpPr>
        <p:spPr>
          <a:xfrm>
            <a:off x="4237479" y="106180"/>
            <a:ext cx="4010265" cy="769441"/>
          </a:xfrm>
          <a:prstGeom prst="rect">
            <a:avLst/>
          </a:prstGeom>
          <a:noFill/>
        </p:spPr>
        <p:txBody>
          <a:bodyPr wrap="none" rtlCol="0">
            <a:spAutoFit/>
          </a:bodyPr>
          <a:lstStyle/>
          <a:p>
            <a:r>
              <a:rPr lang="en-US" sz="4400" b="1" dirty="0" smtClean="0"/>
              <a:t>Background Info</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52800" y="1173540"/>
            <a:ext cx="5791200" cy="1938992"/>
          </a:xfrm>
          <a:prstGeom prst="rect">
            <a:avLst/>
          </a:prstGeom>
          <a:noFill/>
        </p:spPr>
        <p:txBody>
          <a:bodyPr wrap="square" rtlCol="0">
            <a:spAutoFit/>
          </a:bodyPr>
          <a:lstStyle/>
          <a:p>
            <a:r>
              <a:rPr lang="en-US" sz="2400" dirty="0" smtClean="0"/>
              <a:t>In 2008,  the Alaska Department of Fish &amp; Game obtained  53 wood bison from a disease-free herd in Elk Island National Park in Canada</a:t>
            </a:r>
          </a:p>
          <a:p>
            <a:r>
              <a:rPr lang="en-US" sz="2400" dirty="0" smtClean="0"/>
              <a:t> </a:t>
            </a:r>
            <a:endParaRPr lang="en-US" sz="2400" dirty="0"/>
          </a:p>
        </p:txBody>
      </p:sp>
      <p:sp>
        <p:nvSpPr>
          <p:cNvPr id="11" name="TextBox 10"/>
          <p:cNvSpPr txBox="1"/>
          <p:nvPr/>
        </p:nvSpPr>
        <p:spPr>
          <a:xfrm>
            <a:off x="3352800" y="3048000"/>
            <a:ext cx="5019707" cy="830997"/>
          </a:xfrm>
          <a:prstGeom prst="rect">
            <a:avLst/>
          </a:prstGeom>
          <a:noFill/>
        </p:spPr>
        <p:txBody>
          <a:bodyPr wrap="none" rtlCol="0">
            <a:spAutoFit/>
          </a:bodyPr>
          <a:lstStyle/>
          <a:p>
            <a:r>
              <a:rPr lang="en-US" sz="2400" dirty="0" smtClean="0"/>
              <a:t>These wood bison were brought to the</a:t>
            </a:r>
          </a:p>
          <a:p>
            <a:r>
              <a:rPr lang="en-US" sz="2400" dirty="0" smtClean="0"/>
              <a:t>Alaska Wildlife Conservation Center</a:t>
            </a:r>
            <a:endParaRPr lang="en-US" sz="2400" dirty="0"/>
          </a:p>
        </p:txBody>
      </p:sp>
      <p:sp>
        <p:nvSpPr>
          <p:cNvPr id="12" name="TextBox 11"/>
          <p:cNvSpPr txBox="1"/>
          <p:nvPr/>
        </p:nvSpPr>
        <p:spPr>
          <a:xfrm>
            <a:off x="3333244" y="4267200"/>
            <a:ext cx="5429756" cy="830997"/>
          </a:xfrm>
          <a:prstGeom prst="rect">
            <a:avLst/>
          </a:prstGeom>
          <a:noFill/>
        </p:spPr>
        <p:txBody>
          <a:bodyPr wrap="none" rtlCol="0">
            <a:spAutoFit/>
          </a:bodyPr>
          <a:lstStyle/>
          <a:p>
            <a:r>
              <a:rPr lang="en-US" sz="2400" dirty="0" smtClean="0"/>
              <a:t>As of summer 2013, this captive herd had </a:t>
            </a:r>
          </a:p>
          <a:p>
            <a:r>
              <a:rPr lang="en-US" sz="2400" dirty="0" smtClean="0"/>
              <a:t>grown from 53 animals to 133 animals</a:t>
            </a:r>
            <a:endParaRPr lang="en-US" sz="2400" dirty="0"/>
          </a:p>
        </p:txBody>
      </p:sp>
      <p:pic>
        <p:nvPicPr>
          <p:cNvPr id="18" name="Picture 17" descr="AWCC 1927.jpg"/>
          <p:cNvPicPr>
            <a:picLocks noChangeAspect="1"/>
          </p:cNvPicPr>
          <p:nvPr/>
        </p:nvPicPr>
        <p:blipFill>
          <a:blip r:embed="rId3" cstate="print"/>
          <a:srcRect l="37348" t="-112" r="29455"/>
          <a:stretch>
            <a:fillRect/>
          </a:stretch>
        </p:blipFill>
        <p:spPr>
          <a:xfrm>
            <a:off x="47173" y="533400"/>
            <a:ext cx="3305627" cy="6172200"/>
          </a:xfrm>
          <a:prstGeom prst="rect">
            <a:avLst/>
          </a:prstGeom>
        </p:spPr>
      </p:pic>
      <p:sp>
        <p:nvSpPr>
          <p:cNvPr id="13" name="TextBox 12"/>
          <p:cNvSpPr txBox="1"/>
          <p:nvPr/>
        </p:nvSpPr>
        <p:spPr>
          <a:xfrm>
            <a:off x="3352800" y="5593140"/>
            <a:ext cx="5791200" cy="1569660"/>
          </a:xfrm>
          <a:prstGeom prst="rect">
            <a:avLst/>
          </a:prstGeom>
          <a:noFill/>
        </p:spPr>
        <p:txBody>
          <a:bodyPr wrap="square" rtlCol="0">
            <a:spAutoFit/>
          </a:bodyPr>
          <a:lstStyle/>
          <a:p>
            <a:r>
              <a:rPr lang="en-US" sz="2400" dirty="0" smtClean="0"/>
              <a:t>The plan is to restore this captive wood bison herd back into portions of the historic wood bison range in Alaska</a:t>
            </a:r>
          </a:p>
          <a:p>
            <a:endParaRPr lang="en-US" sz="2400" b="1" dirty="0"/>
          </a:p>
        </p:txBody>
      </p:sp>
      <p:sp>
        <p:nvSpPr>
          <p:cNvPr id="19" name="TextBox 18"/>
          <p:cNvSpPr txBox="1"/>
          <p:nvPr/>
        </p:nvSpPr>
        <p:spPr>
          <a:xfrm>
            <a:off x="4237479" y="106180"/>
            <a:ext cx="4010265" cy="769441"/>
          </a:xfrm>
          <a:prstGeom prst="rect">
            <a:avLst/>
          </a:prstGeom>
          <a:noFill/>
        </p:spPr>
        <p:txBody>
          <a:bodyPr wrap="none" rtlCol="0">
            <a:spAutoFit/>
          </a:bodyPr>
          <a:lstStyle/>
          <a:p>
            <a:r>
              <a:rPr lang="en-US" sz="4400" b="1" dirty="0" smtClean="0"/>
              <a:t>Background Info</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77798" y="1024116"/>
            <a:ext cx="5185202" cy="1261884"/>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effectLst>
                  <a:outerShdw blurRad="50800" dist="39000" dir="5460000" algn="tl">
                    <a:srgbClr val="000000">
                      <a:alpha val="38000"/>
                    </a:srgbClr>
                  </a:outerShdw>
                </a:effectLst>
              </a:rPr>
              <a:t>But, restoring a species that is listed as </a:t>
            </a:r>
          </a:p>
          <a:p>
            <a:r>
              <a:rPr lang="en-US" sz="2400" b="1" dirty="0" smtClean="0">
                <a:ln w="11430"/>
                <a:effectLst>
                  <a:outerShdw blurRad="50800" dist="39000" dir="5460000" algn="tl">
                    <a:srgbClr val="000000">
                      <a:alpha val="38000"/>
                    </a:srgbClr>
                  </a:outerShdw>
                </a:effectLst>
              </a:rPr>
              <a:t>endangered or threatened can take a </a:t>
            </a:r>
          </a:p>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5">
                    <a:lumMod val="60000"/>
                    <a:lumOff val="40000"/>
                  </a:schemeClr>
                </a:solidFill>
                <a:effectLst>
                  <a:outerShdw blurRad="50800" dist="40000" dir="5400000" algn="tl" rotWithShape="0">
                    <a:srgbClr val="000000">
                      <a:shade val="5000"/>
                      <a:satMod val="120000"/>
                      <a:alpha val="33000"/>
                    </a:srgbClr>
                  </a:outerShdw>
                </a:effectLst>
              </a:rPr>
              <a:t>long</a:t>
            </a:r>
            <a:r>
              <a:rPr lang="en-US" sz="2400" b="1" dirty="0" smtClean="0">
                <a:ln w="11430"/>
                <a:effectLst>
                  <a:outerShdw blurRad="50800" dist="39000" dir="5460000" algn="tl">
                    <a:srgbClr val="000000">
                      <a:alpha val="38000"/>
                    </a:srgbClr>
                  </a:outerShdw>
                </a:effectLst>
              </a:rPr>
              <a:t> time</a:t>
            </a:r>
          </a:p>
        </p:txBody>
      </p:sp>
      <p:sp>
        <p:nvSpPr>
          <p:cNvPr id="12" name="TextBox 11"/>
          <p:cNvSpPr txBox="1"/>
          <p:nvPr/>
        </p:nvSpPr>
        <p:spPr>
          <a:xfrm>
            <a:off x="3613237" y="2514600"/>
            <a:ext cx="1049518"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rPr>
              <a:t>Why?  </a:t>
            </a:r>
          </a:p>
        </p:txBody>
      </p:sp>
      <p:pic>
        <p:nvPicPr>
          <p:cNvPr id="17" name="Picture 16" descr="AWCC 1109.jpg"/>
          <p:cNvPicPr>
            <a:picLocks noChangeAspect="1"/>
          </p:cNvPicPr>
          <p:nvPr/>
        </p:nvPicPr>
        <p:blipFill>
          <a:blip r:embed="rId3" cstate="print"/>
          <a:srcRect l="12069" r="13793"/>
          <a:stretch>
            <a:fillRect/>
          </a:stretch>
        </p:blipFill>
        <p:spPr>
          <a:xfrm>
            <a:off x="76200" y="152400"/>
            <a:ext cx="3276600" cy="6629400"/>
          </a:xfrm>
          <a:prstGeom prst="rect">
            <a:avLst/>
          </a:prstGeom>
        </p:spPr>
      </p:pic>
      <p:sp>
        <p:nvSpPr>
          <p:cNvPr id="8" name="Rounded Rectangle 7"/>
          <p:cNvSpPr/>
          <p:nvPr/>
        </p:nvSpPr>
        <p:spPr>
          <a:xfrm>
            <a:off x="5334000" y="3385458"/>
            <a:ext cx="3581400" cy="1752600"/>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Threatened and endangered species are protected under the </a:t>
            </a:r>
            <a:r>
              <a:rPr lang="en-US" sz="2000" dirty="0" smtClean="0">
                <a:solidFill>
                  <a:srgbClr val="C00000"/>
                </a:solidFill>
                <a:effectLst>
                  <a:outerShdw blurRad="38100" dist="38100" dir="2700000" algn="tl">
                    <a:srgbClr val="000000">
                      <a:alpha val="43137"/>
                    </a:srgbClr>
                  </a:outerShdw>
                </a:effectLst>
              </a:rPr>
              <a:t>Endangered Species Act </a:t>
            </a:r>
            <a:r>
              <a:rPr lang="en-US" sz="2000" dirty="0" smtClean="0">
                <a:solidFill>
                  <a:schemeClr val="bg1"/>
                </a:solidFill>
              </a:rPr>
              <a:t>and managed by the </a:t>
            </a:r>
            <a:r>
              <a:rPr lang="en-US" sz="2000" dirty="0" smtClean="0">
                <a:solidFill>
                  <a:srgbClr val="C00000"/>
                </a:solidFill>
                <a:effectLst>
                  <a:outerShdw blurRad="38100" dist="38100" dir="2700000" algn="tl">
                    <a:srgbClr val="000000">
                      <a:alpha val="43137"/>
                    </a:srgbClr>
                  </a:outerShdw>
                </a:effectLst>
              </a:rPr>
              <a:t>US Fish and Wildlife Service</a:t>
            </a:r>
            <a:endParaRPr lang="en-US" sz="2000" dirty="0">
              <a:solidFill>
                <a:srgbClr val="C00000"/>
              </a:solidFill>
              <a:effectLst>
                <a:outerShdw blurRad="38100" dist="38100" dir="2700000" algn="tl">
                  <a:srgbClr val="000000">
                    <a:alpha val="43137"/>
                  </a:srgbClr>
                </a:outerShdw>
              </a:effectLst>
            </a:endParaRPr>
          </a:p>
        </p:txBody>
      </p:sp>
      <p:sp>
        <p:nvSpPr>
          <p:cNvPr id="9" name="Rounded Rectangle 8"/>
          <p:cNvSpPr/>
          <p:nvPr/>
        </p:nvSpPr>
        <p:spPr>
          <a:xfrm>
            <a:off x="3505200" y="3200400"/>
            <a:ext cx="1752600" cy="533400"/>
          </a:xfrm>
          <a:prstGeom prst="roundRect">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One reason</a:t>
            </a:r>
            <a:endParaRPr lang="en-US" sz="2400" b="1" dirty="0">
              <a:solidFill>
                <a:schemeClr val="bg1"/>
              </a:solidFill>
            </a:endParaRPr>
          </a:p>
        </p:txBody>
      </p:sp>
      <p:sp>
        <p:nvSpPr>
          <p:cNvPr id="10" name="Bent Arrow 9"/>
          <p:cNvSpPr/>
          <p:nvPr/>
        </p:nvSpPr>
        <p:spPr>
          <a:xfrm rot="10800000" flipH="1">
            <a:off x="4434114" y="3762828"/>
            <a:ext cx="838200" cy="609600"/>
          </a:xfrm>
          <a:prstGeom prst="bentArrow">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3733800" y="5225142"/>
            <a:ext cx="5029200" cy="1524000"/>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So, any restoration plans at the </a:t>
            </a:r>
            <a:r>
              <a:rPr lang="en-US" sz="2000" b="1" dirty="0" smtClean="0">
                <a:solidFill>
                  <a:schemeClr val="bg1"/>
                </a:solidFill>
              </a:rPr>
              <a:t>STATE</a:t>
            </a:r>
            <a:r>
              <a:rPr lang="en-US" sz="2000" dirty="0" smtClean="0">
                <a:solidFill>
                  <a:schemeClr val="bg1"/>
                </a:solidFill>
              </a:rPr>
              <a:t> level must be evaluated and approved at the </a:t>
            </a:r>
            <a:r>
              <a:rPr lang="en-US" sz="2000" b="1" dirty="0" smtClean="0">
                <a:solidFill>
                  <a:schemeClr val="bg1"/>
                </a:solidFill>
              </a:rPr>
              <a:t>FEDERAL</a:t>
            </a:r>
            <a:r>
              <a:rPr lang="en-US" sz="2000" dirty="0" smtClean="0">
                <a:solidFill>
                  <a:schemeClr val="bg1"/>
                </a:solidFill>
              </a:rPr>
              <a:t> level by the US Fish and Wildlife Service…..and that takes time</a:t>
            </a:r>
            <a:endParaRPr lang="en-US" sz="2000" dirty="0">
              <a:solidFill>
                <a:srgbClr val="C00000"/>
              </a:solidFill>
              <a:effectLst>
                <a:outerShdw blurRad="38100" dist="38100" dir="2700000" algn="tl">
                  <a:srgbClr val="000000">
                    <a:alpha val="43137"/>
                  </a:srgbClr>
                </a:outerShdw>
              </a:effectLst>
            </a:endParaRPr>
          </a:p>
        </p:txBody>
      </p:sp>
      <p:sp>
        <p:nvSpPr>
          <p:cNvPr id="14" name="TextBox 13"/>
          <p:cNvSpPr txBox="1"/>
          <p:nvPr/>
        </p:nvSpPr>
        <p:spPr>
          <a:xfrm>
            <a:off x="4237479" y="106180"/>
            <a:ext cx="4010265" cy="769441"/>
          </a:xfrm>
          <a:prstGeom prst="rect">
            <a:avLst/>
          </a:prstGeom>
          <a:noFill/>
        </p:spPr>
        <p:txBody>
          <a:bodyPr wrap="none" rtlCol="0">
            <a:spAutoFit/>
          </a:bodyPr>
          <a:lstStyle/>
          <a:p>
            <a:r>
              <a:rPr lang="en-US" sz="4400" b="1" dirty="0" smtClean="0"/>
              <a:t>Background Info</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9" grpId="0" animBg="1"/>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77798" y="1024116"/>
            <a:ext cx="5185202" cy="1261884"/>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effectLst>
                  <a:outerShdw blurRad="50800" dist="39000" dir="5460000" algn="tl">
                    <a:srgbClr val="000000">
                      <a:alpha val="38000"/>
                    </a:srgbClr>
                  </a:outerShdw>
                </a:effectLst>
              </a:rPr>
              <a:t>But, restoring a species that is listed as </a:t>
            </a:r>
          </a:p>
          <a:p>
            <a:r>
              <a:rPr lang="en-US" sz="2400" b="1" dirty="0" smtClean="0">
                <a:ln w="11430"/>
                <a:effectLst>
                  <a:outerShdw blurRad="50800" dist="39000" dir="5460000" algn="tl">
                    <a:srgbClr val="000000">
                      <a:alpha val="38000"/>
                    </a:srgbClr>
                  </a:outerShdw>
                </a:effectLst>
              </a:rPr>
              <a:t>endangered or threatened can take a </a:t>
            </a:r>
          </a:p>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5">
                    <a:lumMod val="60000"/>
                    <a:lumOff val="40000"/>
                  </a:schemeClr>
                </a:solidFill>
                <a:effectLst>
                  <a:outerShdw blurRad="50800" dist="40000" dir="5400000" algn="tl" rotWithShape="0">
                    <a:srgbClr val="000000">
                      <a:shade val="5000"/>
                      <a:satMod val="120000"/>
                      <a:alpha val="33000"/>
                    </a:srgbClr>
                  </a:outerShdw>
                </a:effectLst>
              </a:rPr>
              <a:t>long</a:t>
            </a:r>
            <a:r>
              <a:rPr lang="en-US" sz="2400" b="1" dirty="0" smtClean="0">
                <a:ln w="11430"/>
                <a:effectLst>
                  <a:outerShdw blurRad="50800" dist="39000" dir="5460000" algn="tl">
                    <a:srgbClr val="000000">
                      <a:alpha val="38000"/>
                    </a:srgbClr>
                  </a:outerShdw>
                </a:effectLst>
              </a:rPr>
              <a:t> time</a:t>
            </a:r>
          </a:p>
        </p:txBody>
      </p:sp>
      <p:sp>
        <p:nvSpPr>
          <p:cNvPr id="12" name="TextBox 11"/>
          <p:cNvSpPr txBox="1"/>
          <p:nvPr/>
        </p:nvSpPr>
        <p:spPr>
          <a:xfrm>
            <a:off x="3613237" y="2514600"/>
            <a:ext cx="1049518"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rPr>
              <a:t>Why?  </a:t>
            </a:r>
          </a:p>
        </p:txBody>
      </p:sp>
      <p:pic>
        <p:nvPicPr>
          <p:cNvPr id="17" name="Picture 16" descr="AWCC 1109.jpg"/>
          <p:cNvPicPr>
            <a:picLocks noChangeAspect="1"/>
          </p:cNvPicPr>
          <p:nvPr/>
        </p:nvPicPr>
        <p:blipFill>
          <a:blip r:embed="rId3" cstate="print"/>
          <a:srcRect l="12069" r="13793"/>
          <a:stretch>
            <a:fillRect/>
          </a:stretch>
        </p:blipFill>
        <p:spPr>
          <a:xfrm>
            <a:off x="76200" y="152400"/>
            <a:ext cx="3276600" cy="6629400"/>
          </a:xfrm>
          <a:prstGeom prst="rect">
            <a:avLst/>
          </a:prstGeom>
        </p:spPr>
      </p:pic>
      <p:sp>
        <p:nvSpPr>
          <p:cNvPr id="9" name="Rounded Rectangle 8"/>
          <p:cNvSpPr/>
          <p:nvPr/>
        </p:nvSpPr>
        <p:spPr>
          <a:xfrm>
            <a:off x="3505200" y="3200400"/>
            <a:ext cx="2438400" cy="5334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Another reason</a:t>
            </a:r>
            <a:endParaRPr lang="en-US" sz="2400" b="1" dirty="0">
              <a:solidFill>
                <a:schemeClr val="bg1"/>
              </a:solidFill>
            </a:endParaRPr>
          </a:p>
        </p:txBody>
      </p:sp>
      <p:sp>
        <p:nvSpPr>
          <p:cNvPr id="10" name="Bent Arrow 9"/>
          <p:cNvSpPr/>
          <p:nvPr/>
        </p:nvSpPr>
        <p:spPr>
          <a:xfrm rot="5400000">
            <a:off x="5905500" y="3467100"/>
            <a:ext cx="685800" cy="609600"/>
          </a:xfrm>
          <a:prstGeom prst="ben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3733800" y="4191000"/>
            <a:ext cx="5105400" cy="1447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Because threatened species are protected, some land owners near potential wood bison restoration sites might be worried that they will lose some of their land use rights……</a:t>
            </a:r>
            <a:endParaRPr lang="en-US" sz="2000" dirty="0">
              <a:solidFill>
                <a:schemeClr val="bg1"/>
              </a:solidFill>
            </a:endParaRPr>
          </a:p>
        </p:txBody>
      </p:sp>
      <p:sp>
        <p:nvSpPr>
          <p:cNvPr id="16" name="Rounded Rectangle 15"/>
          <p:cNvSpPr/>
          <p:nvPr/>
        </p:nvSpPr>
        <p:spPr>
          <a:xfrm>
            <a:off x="3657600" y="5715000"/>
            <a:ext cx="5257800" cy="10668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bg1"/>
              </a:solidFill>
            </a:endParaRPr>
          </a:p>
          <a:p>
            <a:r>
              <a:rPr lang="en-US" sz="2000" dirty="0" smtClean="0">
                <a:solidFill>
                  <a:schemeClr val="bg1"/>
                </a:solidFill>
              </a:rPr>
              <a:t>….so it takes time to make sure landowners, industries, the State, and Alaska Natives are okay with the wood bison restoration plan</a:t>
            </a:r>
          </a:p>
          <a:p>
            <a:pPr algn="ctr"/>
            <a:endParaRPr lang="en-US" dirty="0"/>
          </a:p>
        </p:txBody>
      </p:sp>
      <p:sp>
        <p:nvSpPr>
          <p:cNvPr id="18" name="TextBox 17"/>
          <p:cNvSpPr txBox="1"/>
          <p:nvPr/>
        </p:nvSpPr>
        <p:spPr>
          <a:xfrm>
            <a:off x="4237479" y="106180"/>
            <a:ext cx="4010265" cy="769441"/>
          </a:xfrm>
          <a:prstGeom prst="rect">
            <a:avLst/>
          </a:prstGeom>
          <a:noFill/>
        </p:spPr>
        <p:txBody>
          <a:bodyPr wrap="none" rtlCol="0">
            <a:spAutoFit/>
          </a:bodyPr>
          <a:lstStyle/>
          <a:p>
            <a:r>
              <a:rPr lang="en-US" sz="4400" b="1" dirty="0" smtClean="0"/>
              <a:t>Background Info</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WCC 1109.jpg"/>
          <p:cNvPicPr>
            <a:picLocks noChangeAspect="1"/>
          </p:cNvPicPr>
          <p:nvPr/>
        </p:nvPicPr>
        <p:blipFill>
          <a:blip r:embed="rId3" cstate="print"/>
          <a:srcRect l="12069" r="13793"/>
          <a:stretch>
            <a:fillRect/>
          </a:stretch>
        </p:blipFill>
        <p:spPr>
          <a:xfrm>
            <a:off x="76200" y="152400"/>
            <a:ext cx="3276600" cy="6629400"/>
          </a:xfrm>
          <a:prstGeom prst="rect">
            <a:avLst/>
          </a:prstGeom>
        </p:spPr>
      </p:pic>
      <p:sp>
        <p:nvSpPr>
          <p:cNvPr id="14" name="TextBox 13"/>
          <p:cNvSpPr txBox="1"/>
          <p:nvPr/>
        </p:nvSpPr>
        <p:spPr>
          <a:xfrm>
            <a:off x="3429000" y="1056144"/>
            <a:ext cx="5860707" cy="2677656"/>
          </a:xfrm>
          <a:prstGeom prst="rect">
            <a:avLst/>
          </a:prstGeom>
          <a:noFill/>
        </p:spPr>
        <p:txBody>
          <a:bodyPr wrap="none" rtlCol="0">
            <a:spAutoFit/>
          </a:bodyPr>
          <a:lstStyle/>
          <a:p>
            <a:r>
              <a:rPr lang="en-US" sz="2400" dirty="0" smtClean="0">
                <a:solidFill>
                  <a:srgbClr val="FFFF00"/>
                </a:solidFill>
                <a:effectLst>
                  <a:outerShdw blurRad="38100" dist="38100" dir="2700000" algn="tl">
                    <a:srgbClr val="000000">
                      <a:alpha val="43137"/>
                    </a:srgbClr>
                  </a:outerShdw>
                </a:effectLst>
              </a:rPr>
              <a:t>To address the landowner concerns, the US</a:t>
            </a:r>
          </a:p>
          <a:p>
            <a:r>
              <a:rPr lang="en-US" sz="2400" dirty="0" smtClean="0">
                <a:solidFill>
                  <a:srgbClr val="FFFF00"/>
                </a:solidFill>
                <a:effectLst>
                  <a:outerShdw blurRad="38100" dist="38100" dir="2700000" algn="tl">
                    <a:srgbClr val="000000">
                      <a:alpha val="43137"/>
                    </a:srgbClr>
                  </a:outerShdw>
                </a:effectLst>
              </a:rPr>
              <a:t>Fish and Wildlife Service and the Alaska Dept.</a:t>
            </a:r>
          </a:p>
          <a:p>
            <a:r>
              <a:rPr lang="en-US" sz="2400" dirty="0" smtClean="0">
                <a:solidFill>
                  <a:srgbClr val="FFFF00"/>
                </a:solidFill>
                <a:effectLst>
                  <a:outerShdw blurRad="38100" dist="38100" dir="2700000" algn="tl">
                    <a:srgbClr val="000000">
                      <a:alpha val="43137"/>
                    </a:srgbClr>
                  </a:outerShdw>
                </a:effectLst>
              </a:rPr>
              <a:t>of Fish &amp; Game have come up with a draft </a:t>
            </a:r>
          </a:p>
          <a:p>
            <a:r>
              <a:rPr lang="en-US" sz="2400" dirty="0" smtClean="0">
                <a:solidFill>
                  <a:srgbClr val="FFFF00"/>
                </a:solidFill>
                <a:effectLst>
                  <a:outerShdw blurRad="38100" dist="38100" dir="2700000" algn="tl">
                    <a:srgbClr val="000000">
                      <a:alpha val="43137"/>
                    </a:srgbClr>
                  </a:outerShdw>
                </a:effectLst>
              </a:rPr>
              <a:t>of a special rule that would designate </a:t>
            </a:r>
          </a:p>
          <a:p>
            <a:r>
              <a:rPr lang="en-US" sz="2400" dirty="0" smtClean="0">
                <a:solidFill>
                  <a:srgbClr val="FFFF00"/>
                </a:solidFill>
                <a:effectLst>
                  <a:outerShdw blurRad="38100" dist="38100" dir="2700000" algn="tl">
                    <a:srgbClr val="000000">
                      <a:alpha val="43137"/>
                    </a:srgbClr>
                  </a:outerShdw>
                </a:effectLst>
              </a:rPr>
              <a:t>wood bison as a “non-essential, </a:t>
            </a:r>
          </a:p>
          <a:p>
            <a:r>
              <a:rPr lang="en-US" sz="2400" dirty="0" smtClean="0">
                <a:solidFill>
                  <a:srgbClr val="FFFF00"/>
                </a:solidFill>
                <a:effectLst>
                  <a:outerShdw blurRad="38100" dist="38100" dir="2700000" algn="tl">
                    <a:srgbClr val="000000">
                      <a:alpha val="43137"/>
                    </a:srgbClr>
                  </a:outerShdw>
                </a:effectLst>
              </a:rPr>
              <a:t>experimental” population in Alaska</a:t>
            </a:r>
          </a:p>
          <a:p>
            <a:endParaRPr lang="en-US" sz="2400" dirty="0"/>
          </a:p>
        </p:txBody>
      </p:sp>
      <p:sp>
        <p:nvSpPr>
          <p:cNvPr id="8" name="Rounded Rectangle 7"/>
          <p:cNvSpPr/>
          <p:nvPr/>
        </p:nvSpPr>
        <p:spPr>
          <a:xfrm>
            <a:off x="4343400" y="3581400"/>
            <a:ext cx="3733800" cy="60960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What does THIS mean?</a:t>
            </a:r>
            <a:endParaRPr lang="en-US" sz="2800" b="1" dirty="0">
              <a:solidFill>
                <a:schemeClr val="bg1"/>
              </a:solidFill>
            </a:endParaRPr>
          </a:p>
        </p:txBody>
      </p:sp>
      <p:sp>
        <p:nvSpPr>
          <p:cNvPr id="10" name="Rounded Rectangle 9"/>
          <p:cNvSpPr/>
          <p:nvPr/>
        </p:nvSpPr>
        <p:spPr>
          <a:xfrm>
            <a:off x="3581400" y="4495800"/>
            <a:ext cx="5334000" cy="2286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It means that if wood bison herds are restored in Alaska, then “the bison herds will not have any unintended consequences for the State of Alaska, Alaska Natives, industry (like mining), or private landowners”</a:t>
            </a:r>
            <a:endParaRPr lang="en-US" sz="2400" dirty="0">
              <a:solidFill>
                <a:schemeClr val="bg1"/>
              </a:solidFill>
            </a:endParaRPr>
          </a:p>
        </p:txBody>
      </p:sp>
      <p:sp>
        <p:nvSpPr>
          <p:cNvPr id="13" name="TextBox 12"/>
          <p:cNvSpPr txBox="1"/>
          <p:nvPr/>
        </p:nvSpPr>
        <p:spPr>
          <a:xfrm>
            <a:off x="4237479" y="106180"/>
            <a:ext cx="4010265" cy="769441"/>
          </a:xfrm>
          <a:prstGeom prst="rect">
            <a:avLst/>
          </a:prstGeom>
          <a:noFill/>
        </p:spPr>
        <p:txBody>
          <a:bodyPr wrap="none" rtlCol="0">
            <a:spAutoFit/>
          </a:bodyPr>
          <a:lstStyle/>
          <a:p>
            <a:r>
              <a:rPr lang="en-US" sz="4400" b="1" dirty="0" smtClean="0"/>
              <a:t>Background Info</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WCC 1109.jpg"/>
          <p:cNvPicPr>
            <a:picLocks noChangeAspect="1"/>
          </p:cNvPicPr>
          <p:nvPr/>
        </p:nvPicPr>
        <p:blipFill>
          <a:blip r:embed="rId3" cstate="print"/>
          <a:srcRect l="12069" r="13793"/>
          <a:stretch>
            <a:fillRect/>
          </a:stretch>
        </p:blipFill>
        <p:spPr>
          <a:xfrm>
            <a:off x="76200" y="152400"/>
            <a:ext cx="3276600" cy="6629400"/>
          </a:xfrm>
          <a:prstGeom prst="rect">
            <a:avLst/>
          </a:prstGeom>
        </p:spPr>
      </p:pic>
      <p:sp>
        <p:nvSpPr>
          <p:cNvPr id="14" name="TextBox 13"/>
          <p:cNvSpPr txBox="1"/>
          <p:nvPr/>
        </p:nvSpPr>
        <p:spPr>
          <a:xfrm>
            <a:off x="3429000" y="1056144"/>
            <a:ext cx="5860707" cy="2677656"/>
          </a:xfrm>
          <a:prstGeom prst="rect">
            <a:avLst/>
          </a:prstGeom>
          <a:noFill/>
        </p:spPr>
        <p:txBody>
          <a:bodyPr wrap="none" rtlCol="0">
            <a:spAutoFit/>
          </a:bodyPr>
          <a:lstStyle/>
          <a:p>
            <a:r>
              <a:rPr lang="en-US" sz="2400" dirty="0" smtClean="0">
                <a:solidFill>
                  <a:srgbClr val="FFFF00"/>
                </a:solidFill>
                <a:effectLst>
                  <a:outerShdw blurRad="38100" dist="38100" dir="2700000" algn="tl">
                    <a:srgbClr val="000000">
                      <a:alpha val="43137"/>
                    </a:srgbClr>
                  </a:outerShdw>
                </a:effectLst>
              </a:rPr>
              <a:t>To address the landowner concerns, the US</a:t>
            </a:r>
          </a:p>
          <a:p>
            <a:r>
              <a:rPr lang="en-US" sz="2400" dirty="0" smtClean="0">
                <a:solidFill>
                  <a:srgbClr val="FFFF00"/>
                </a:solidFill>
                <a:effectLst>
                  <a:outerShdw blurRad="38100" dist="38100" dir="2700000" algn="tl">
                    <a:srgbClr val="000000">
                      <a:alpha val="43137"/>
                    </a:srgbClr>
                  </a:outerShdw>
                </a:effectLst>
              </a:rPr>
              <a:t>Fish and Wildlife Service and the Alaska Dept.</a:t>
            </a:r>
          </a:p>
          <a:p>
            <a:r>
              <a:rPr lang="en-US" sz="2400" dirty="0" smtClean="0">
                <a:solidFill>
                  <a:srgbClr val="FFFF00"/>
                </a:solidFill>
                <a:effectLst>
                  <a:outerShdw blurRad="38100" dist="38100" dir="2700000" algn="tl">
                    <a:srgbClr val="000000">
                      <a:alpha val="43137"/>
                    </a:srgbClr>
                  </a:outerShdw>
                </a:effectLst>
              </a:rPr>
              <a:t>of Fish &amp; Game have come up with a draft </a:t>
            </a:r>
          </a:p>
          <a:p>
            <a:r>
              <a:rPr lang="en-US" sz="2400" dirty="0" smtClean="0">
                <a:solidFill>
                  <a:srgbClr val="FFFF00"/>
                </a:solidFill>
                <a:effectLst>
                  <a:outerShdw blurRad="38100" dist="38100" dir="2700000" algn="tl">
                    <a:srgbClr val="000000">
                      <a:alpha val="43137"/>
                    </a:srgbClr>
                  </a:outerShdw>
                </a:effectLst>
              </a:rPr>
              <a:t>of a special rule that would designate </a:t>
            </a:r>
          </a:p>
          <a:p>
            <a:r>
              <a:rPr lang="en-US" sz="2400" dirty="0" smtClean="0">
                <a:solidFill>
                  <a:srgbClr val="FFFF00"/>
                </a:solidFill>
                <a:effectLst>
                  <a:outerShdw blurRad="38100" dist="38100" dir="2700000" algn="tl">
                    <a:srgbClr val="000000">
                      <a:alpha val="43137"/>
                    </a:srgbClr>
                  </a:outerShdw>
                </a:effectLst>
              </a:rPr>
              <a:t>wood bison as a “non-essential, </a:t>
            </a:r>
          </a:p>
          <a:p>
            <a:r>
              <a:rPr lang="en-US" sz="2400" dirty="0" smtClean="0">
                <a:solidFill>
                  <a:srgbClr val="FFFF00"/>
                </a:solidFill>
                <a:effectLst>
                  <a:outerShdw blurRad="38100" dist="38100" dir="2700000" algn="tl">
                    <a:srgbClr val="000000">
                      <a:alpha val="43137"/>
                    </a:srgbClr>
                  </a:outerShdw>
                </a:effectLst>
              </a:rPr>
              <a:t>experimental” population in Alaska</a:t>
            </a:r>
          </a:p>
          <a:p>
            <a:endParaRPr lang="en-US" sz="2400" dirty="0"/>
          </a:p>
        </p:txBody>
      </p:sp>
      <p:sp>
        <p:nvSpPr>
          <p:cNvPr id="8" name="Rounded Rectangle 7"/>
          <p:cNvSpPr/>
          <p:nvPr/>
        </p:nvSpPr>
        <p:spPr>
          <a:xfrm>
            <a:off x="4343400" y="3581400"/>
            <a:ext cx="3733800" cy="609600"/>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What does THIS mean?</a:t>
            </a:r>
            <a:endParaRPr lang="en-US" sz="2800" b="1" dirty="0">
              <a:solidFill>
                <a:schemeClr val="bg1"/>
              </a:solidFill>
            </a:endParaRPr>
          </a:p>
        </p:txBody>
      </p:sp>
      <p:sp>
        <p:nvSpPr>
          <p:cNvPr id="7" name="Rounded Rectangle 6"/>
          <p:cNvSpPr/>
          <p:nvPr/>
        </p:nvSpPr>
        <p:spPr>
          <a:xfrm>
            <a:off x="3581400" y="4648200"/>
            <a:ext cx="5334000" cy="144780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It also means that the state of Alaska will manage any future wood bison hunting </a:t>
            </a:r>
            <a:endParaRPr lang="en-US" sz="2400" dirty="0">
              <a:solidFill>
                <a:schemeClr val="bg1"/>
              </a:solidFill>
            </a:endParaRPr>
          </a:p>
        </p:txBody>
      </p:sp>
      <p:sp>
        <p:nvSpPr>
          <p:cNvPr id="9" name="TextBox 8"/>
          <p:cNvSpPr txBox="1"/>
          <p:nvPr/>
        </p:nvSpPr>
        <p:spPr>
          <a:xfrm>
            <a:off x="4237479" y="106180"/>
            <a:ext cx="4010265" cy="769441"/>
          </a:xfrm>
          <a:prstGeom prst="rect">
            <a:avLst/>
          </a:prstGeom>
          <a:noFill/>
        </p:spPr>
        <p:txBody>
          <a:bodyPr wrap="none" rtlCol="0">
            <a:spAutoFit/>
          </a:bodyPr>
          <a:lstStyle/>
          <a:p>
            <a:r>
              <a:rPr lang="en-US" sz="4400" b="1" dirty="0" smtClean="0"/>
              <a:t>Background Info</a:t>
            </a:r>
            <a:endParaRPr lang="en-US" sz="4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4175</TotalTime>
  <Words>2462</Words>
  <Application>Microsoft Office PowerPoint</Application>
  <PresentationFormat>On-screen Show (4:3)</PresentationFormat>
  <Paragraphs>351</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user1</dc:creator>
  <cp:lastModifiedBy>Melissa</cp:lastModifiedBy>
  <cp:revision>701</cp:revision>
  <dcterms:created xsi:type="dcterms:W3CDTF">2012-06-20T18:59:49Z</dcterms:created>
  <dcterms:modified xsi:type="dcterms:W3CDTF">2014-03-19T19:48:28Z</dcterms:modified>
</cp:coreProperties>
</file>